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3" ContentType="audio/mp3"/>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8"/>
  </p:handoutMasterIdLst>
  <p:sldIdLst>
    <p:sldId id="257" r:id="rId3"/>
    <p:sldId id="310" r:id="rId5"/>
    <p:sldId id="261" r:id="rId6"/>
    <p:sldId id="311" r:id="rId7"/>
    <p:sldId id="293" r:id="rId8"/>
    <p:sldId id="295" r:id="rId9"/>
    <p:sldId id="296" r:id="rId10"/>
    <p:sldId id="297" r:id="rId11"/>
    <p:sldId id="298" r:id="rId12"/>
    <p:sldId id="299" r:id="rId13"/>
    <p:sldId id="300" r:id="rId14"/>
    <p:sldId id="301" r:id="rId15"/>
    <p:sldId id="302" r:id="rId16"/>
    <p:sldId id="343" r:id="rId17"/>
    <p:sldId id="303" r:id="rId18"/>
    <p:sldId id="332" r:id="rId19"/>
    <p:sldId id="308" r:id="rId20"/>
    <p:sldId id="304" r:id="rId21"/>
    <p:sldId id="329" r:id="rId22"/>
    <p:sldId id="305" r:id="rId23"/>
    <p:sldId id="306" r:id="rId24"/>
    <p:sldId id="384" r:id="rId25"/>
    <p:sldId id="341" r:id="rId26"/>
    <p:sldId id="360" r:id="rId27"/>
    <p:sldId id="342" r:id="rId28"/>
    <p:sldId id="366" r:id="rId29"/>
    <p:sldId id="367" r:id="rId30"/>
    <p:sldId id="372" r:id="rId31"/>
    <p:sldId id="356" r:id="rId32"/>
    <p:sldId id="378" r:id="rId33"/>
    <p:sldId id="368" r:id="rId34"/>
    <p:sldId id="307" r:id="rId35"/>
    <p:sldId id="330" r:id="rId36"/>
    <p:sldId id="30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AV"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2" d="100"/>
          <a:sy n="72" d="100"/>
        </p:scale>
        <p:origin x="660" y="78"/>
      </p:cViewPr>
      <p:guideLst>
        <p:guide orient="horz" pos="2142"/>
        <p:guide pos="382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C66F4-C0AC-4186-A0B7-7FC70AE2EB7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to edit Master text style</a:t>
            </a:r>
            <a:endParaRPr lang="zh-CN" altLang="en-US"/>
          </a:p>
          <a:p>
            <a:pPr lvl="1"/>
            <a:r>
              <a:rPr lang="zh-CN" altLang="en-US"/>
              <a:t>Second level</a:t>
            </a:r>
            <a:endParaRPr lang="zh-CN" altLang="en-US"/>
          </a:p>
          <a:p>
            <a:pPr lvl="2"/>
            <a:r>
              <a:rPr lang="zh-CN" altLang="en-US"/>
              <a:t>Third level</a:t>
            </a:r>
            <a:endParaRPr lang="zh-CN" altLang="en-US"/>
          </a:p>
          <a:p>
            <a:pPr lvl="3"/>
            <a:r>
              <a:rPr lang="zh-CN" altLang="en-US"/>
              <a:t>Fourth level</a:t>
            </a:r>
            <a:endParaRPr lang="zh-CN" altLang="en-US"/>
          </a:p>
          <a:p>
            <a:pPr lvl="4"/>
            <a:r>
              <a:rPr lang="zh-CN" altLang="en-US"/>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F6F0B-DEFF-441C-AFB5-D6D148B4299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79F6F0B-DEFF-441C-AFB5-D6D148B4299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flipH="1" flipV="1">
            <a:off x="10555518" y="5257799"/>
            <a:ext cx="1636481" cy="1609141"/>
            <a:chOff x="0" y="1"/>
            <a:chExt cx="6000751" cy="5900501"/>
          </a:xfrm>
        </p:grpSpPr>
        <p:sp>
          <p:nvSpPr>
            <p:cNvPr id="6" name="任意多边形 5"/>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任意多边形 6"/>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任意多边形 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p:hf hd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Click to edit Master title style</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Click to edit Master text style</a:t>
            </a:r>
            <a:endParaRPr lang="zh-CN" altLang="en-US"/>
          </a:p>
          <a:p>
            <a:pPr lvl="1"/>
            <a:r>
              <a:rPr lang="zh-CN" altLang="en-US"/>
              <a:t>Second level</a:t>
            </a:r>
            <a:endParaRPr lang="zh-CN" altLang="en-US"/>
          </a:p>
          <a:p>
            <a:pPr lvl="2"/>
            <a:r>
              <a:rPr lang="zh-CN" altLang="en-US"/>
              <a:t>Third level</a:t>
            </a:r>
            <a:endParaRPr lang="zh-CN" altLang="en-US"/>
          </a:p>
          <a:p>
            <a:pPr lvl="3"/>
            <a:r>
              <a:rPr lang="zh-CN" altLang="en-US"/>
              <a:t>Fourth level</a:t>
            </a:r>
            <a:endParaRPr lang="zh-CN" altLang="en-US"/>
          </a:p>
          <a:p>
            <a:pPr lvl="4"/>
            <a:r>
              <a:rPr lang="zh-CN" altLang="en-US"/>
              <a:t>Fifth level</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0FBF6-E9C2-4AE0-90F6-8F1434B639F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solidFill>
                  <a:prstClr val="black">
                    <a:tint val="75000"/>
                  </a:prstClr>
                </a:solidFill>
              </a:rPr>
              <a:t>1</a:t>
            </a: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CAB10-B577-44AE-843B-580A1449A8C2}"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18.png"/><Relationship Id="rId2" Type="http://schemas.microsoft.com/office/2007/relationships/media" Target="../media/media2.mp4"/><Relationship Id="rId1" Type="http://schemas.openxmlformats.org/officeDocument/2006/relationships/video" Target="../media/media2.mp4"/></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20.GIF"/><Relationship Id="rId1" Type="http://schemas.openxmlformats.org/officeDocument/2006/relationships/image" Target="../media/image19.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pSp>
        <p:nvGrpSpPr>
          <p:cNvPr id="24" name="组合 23"/>
          <p:cNvGrpSpPr/>
          <p:nvPr/>
        </p:nvGrpSpPr>
        <p:grpSpPr>
          <a:xfrm>
            <a:off x="0" y="0"/>
            <a:ext cx="4149725" cy="6825615"/>
            <a:chOff x="0" y="1"/>
            <a:chExt cx="6000751" cy="5900501"/>
          </a:xfrm>
        </p:grpSpPr>
        <p:sp>
          <p:nvSpPr>
            <p:cNvPr id="13" name="任意多边形 12"/>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任意多边形 1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5" name="组合 24"/>
          <p:cNvGrpSpPr/>
          <p:nvPr/>
        </p:nvGrpSpPr>
        <p:grpSpPr>
          <a:xfrm flipH="1" flipV="1">
            <a:off x="10555518" y="5257799"/>
            <a:ext cx="1636481" cy="1609141"/>
            <a:chOff x="0" y="1"/>
            <a:chExt cx="6000751" cy="5900501"/>
          </a:xfrm>
        </p:grpSpPr>
        <p:sp>
          <p:nvSpPr>
            <p:cNvPr id="26" name="任意多边形 25"/>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任意多边形 26"/>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1" name="文本框 30"/>
          <p:cNvSpPr txBox="1"/>
          <p:nvPr/>
        </p:nvSpPr>
        <p:spPr>
          <a:xfrm>
            <a:off x="4493260" y="889000"/>
            <a:ext cx="7369810" cy="3599815"/>
          </a:xfrm>
          <a:prstGeom prst="rect">
            <a:avLst/>
          </a:prstGeom>
          <a:noFill/>
        </p:spPr>
        <p:txBody>
          <a:bodyPr wrap="square" rtlCol="0">
            <a:spAutoFit/>
          </a:bodyPr>
          <a:lstStyle/>
          <a:p>
            <a:pPr algn="dist"/>
            <a:r>
              <a:rPr lang="en-US" sz="5400" dirty="0">
                <a:solidFill>
                  <a:srgbClr val="3291CA"/>
                </a:solidFill>
                <a:latin typeface="Times New Roman" panose="02020603050405020304" charset="0"/>
                <a:cs typeface="Times New Roman" panose="02020603050405020304" charset="0"/>
              </a:rPr>
              <a:t>REAL TIME CROWD MONITORING AND MASK DETECTION</a:t>
            </a:r>
            <a:r>
              <a:rPr lang="en-US" sz="6000" dirty="0">
                <a:solidFill>
                  <a:srgbClr val="3291CA"/>
                </a:solidFill>
                <a:latin typeface="Impact" panose="020B0806030902050204" pitchFamily="34" charset="0"/>
              </a:rPr>
              <a:t> </a:t>
            </a:r>
            <a:endParaRPr lang="en-US" sz="6000" dirty="0">
              <a:solidFill>
                <a:srgbClr val="3291CA"/>
              </a:solidFill>
              <a:latin typeface="Impact" panose="020B0806030902050204" pitchFamily="34" charset="0"/>
            </a:endParaRPr>
          </a:p>
          <a:p>
            <a:pPr algn="dist"/>
            <a:endParaRPr lang="en-US" sz="6000" dirty="0">
              <a:solidFill>
                <a:srgbClr val="3291CA"/>
              </a:solidFill>
              <a:latin typeface="Impact" panose="020B0806030902050204" pitchFamily="34" charset="0"/>
            </a:endParaRPr>
          </a:p>
        </p:txBody>
      </p:sp>
      <p:pic>
        <p:nvPicPr>
          <p:cNvPr id="3" name="Various Artists - River Flows In You">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992100" y="6351865"/>
            <a:ext cx="609600" cy="609600"/>
          </a:xfrm>
          <a:prstGeom prst="rect">
            <a:avLst/>
          </a:prstGeom>
        </p:spPr>
      </p:pic>
      <p:sp>
        <p:nvSpPr>
          <p:cNvPr id="4" name="Text Box 3"/>
          <p:cNvSpPr txBox="1"/>
          <p:nvPr/>
        </p:nvSpPr>
        <p:spPr>
          <a:xfrm>
            <a:off x="8590280" y="4008120"/>
            <a:ext cx="2083435" cy="2306955"/>
          </a:xfrm>
          <a:prstGeom prst="rect">
            <a:avLst/>
          </a:prstGeom>
          <a:noFill/>
        </p:spPr>
        <p:txBody>
          <a:bodyPr wrap="square" rtlCol="0">
            <a:spAutoFit/>
          </a:bodyPr>
          <a:lstStyle/>
          <a:p>
            <a:r>
              <a:rPr lang="en-US" b="1" u="sng">
                <a:gradFill>
                  <a:gsLst>
                    <a:gs pos="0">
                      <a:srgbClr val="012D86"/>
                    </a:gs>
                    <a:gs pos="100000">
                      <a:srgbClr val="0E2557"/>
                    </a:gs>
                  </a:gsLst>
                  <a:lin scaled="0"/>
                </a:gradFill>
                <a:latin typeface="Times New Roman" panose="02020603050405020304" charset="0"/>
                <a:cs typeface="Times New Roman" panose="02020603050405020304" charset="0"/>
              </a:rPr>
              <a:t>PRESENTED BY</a:t>
            </a:r>
            <a:r>
              <a:rPr lang="en-US" b="1">
                <a:latin typeface="Times New Roman" panose="02020603050405020304" charset="0"/>
                <a:cs typeface="Times New Roman" panose="02020603050405020304" charset="0"/>
              </a:rPr>
              <a:t> </a:t>
            </a:r>
            <a:endParaRPr lang="en-US" b="1">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Arav V Varghese</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Aravind PB</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Parvathy S</a:t>
            </a:r>
            <a:endParaRPr lang="en-US">
              <a:latin typeface="Times New Roman" panose="02020603050405020304" charset="0"/>
              <a:cs typeface="Times New Roman" panose="02020603050405020304" charset="0"/>
            </a:endParaRPr>
          </a:p>
          <a:p>
            <a:endParaRPr lang="en-US" b="1">
              <a:latin typeface="Times New Roman" panose="02020603050405020304" charset="0"/>
              <a:cs typeface="Times New Roman" panose="02020603050405020304" charset="0"/>
            </a:endParaRPr>
          </a:p>
          <a:p>
            <a:r>
              <a:rPr lang="en-US" b="1" u="sng">
                <a:gradFill>
                  <a:gsLst>
                    <a:gs pos="0">
                      <a:srgbClr val="012D86"/>
                    </a:gs>
                    <a:gs pos="100000">
                      <a:srgbClr val="0E2557"/>
                    </a:gs>
                  </a:gsLst>
                  <a:lin scaled="0"/>
                </a:gradFill>
                <a:latin typeface="Times New Roman" panose="02020603050405020304" charset="0"/>
                <a:cs typeface="Times New Roman" panose="02020603050405020304" charset="0"/>
              </a:rPr>
              <a:t>GUIDED BY</a:t>
            </a:r>
            <a:endParaRPr lang="en-US" b="1">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Asst.Prof.Josemary</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
        <p:nvSpPr>
          <p:cNvPr id="2" name="Text Box 1"/>
          <p:cNvSpPr txBox="1"/>
          <p:nvPr/>
        </p:nvSpPr>
        <p:spPr>
          <a:xfrm>
            <a:off x="643890" y="457200"/>
            <a:ext cx="298450" cy="368300"/>
          </a:xfrm>
          <a:prstGeom prst="rect">
            <a:avLst/>
          </a:prstGeom>
          <a:noFill/>
        </p:spPr>
        <p:txBody>
          <a:bodyPr wrap="none" rtlCol="0">
            <a:spAutoFit/>
          </a:bodyPr>
          <a:p>
            <a:r>
              <a:rPr lang="en-US"/>
              <a:t>1</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 presetClass="entr" presetSubtype="2" fill="hold" grpId="0" nodeType="afterEffect" p14:presetBounceEnd="50000">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14:bounceEnd="50000">
                                          <p:cBhvr additive="base">
                                            <p:cTn id="10"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11"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2" repeatCount="indefinite" fill="hold" display="0">
                      <p:stCondLst>
                        <p:cond delay="indefinite"/>
                      </p:stCondLst>
                      <p:endCondLst>
                        <p:cond evt="onStopAudio" delay="0">
                          <p:tgtEl>
                            <p:sldTgt/>
                          </p:tgtEl>
                        </p:cond>
                      </p:endCondLst>
                    </p:cTn>
                    <p:tgtEl>
                      <p:spTgt spid="3"/>
                    </p:tgtEl>
                  </p:cMediaNode>
                </p:audio>
              </p:childTnLst>
            </p:cTn>
          </p:par>
        </p:tnLst>
        <p:bldLst>
          <p:bldP spid="3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additive="base">
                                            <p:cTn id="10" dur="500" fill="hold"/>
                                            <p:tgtEl>
                                              <p:spTgt spid="31"/>
                                            </p:tgtEl>
                                            <p:attrNameLst>
                                              <p:attrName>ppt_x</p:attrName>
                                            </p:attrNameLst>
                                          </p:cBhvr>
                                          <p:tavLst>
                                            <p:tav tm="0">
                                              <p:val>
                                                <p:strVal val="1+#ppt_w/2"/>
                                              </p:val>
                                            </p:tav>
                                            <p:tav tm="100000">
                                              <p:val>
                                                <p:strVal val="#ppt_x"/>
                                              </p:val>
                                            </p:tav>
                                          </p:tavLst>
                                        </p:anim>
                                        <p:anim calcmode="lin" valueType="num">
                                          <p:cBhvr additive="base">
                                            <p:cTn id="11"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2" repeatCount="indefinite" fill="hold" display="0">
                      <p:stCondLst>
                        <p:cond delay="indefinite"/>
                      </p:stCondLst>
                      <p:endCondLst>
                        <p:cond evt="onStopAudio" delay="0">
                          <p:tgtEl>
                            <p:sldTgt/>
                          </p:tgtEl>
                        </p:cond>
                      </p:endCondLst>
                    </p:cTn>
                    <p:tgtEl>
                      <p:spTgt spid="3"/>
                    </p:tgtEl>
                  </p:cMediaNode>
                </p:audio>
              </p:childTnLst>
            </p:cTn>
          </p:par>
        </p:tnLst>
        <p:bldLst>
          <p:bldP spid="31"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9" name="Picture 9" descr="IMG_256"/>
          <p:cNvPicPr>
            <a:picLocks noChangeAspect="1"/>
          </p:cNvPicPr>
          <p:nvPr/>
        </p:nvPicPr>
        <p:blipFill>
          <a:blip r:embed="rId1"/>
          <a:stretch>
            <a:fillRect/>
          </a:stretch>
        </p:blipFill>
        <p:spPr>
          <a:xfrm>
            <a:off x="1688465" y="935355"/>
            <a:ext cx="7940675" cy="5292090"/>
          </a:xfrm>
          <a:prstGeom prst="rect">
            <a:avLst/>
          </a:prstGeom>
          <a:noFill/>
          <a:ln w="9525">
            <a:noFill/>
          </a:ln>
        </p:spPr>
      </p:pic>
      <p:sp>
        <p:nvSpPr>
          <p:cNvPr id="2" name="Text Box 1"/>
          <p:cNvSpPr txBox="1"/>
          <p:nvPr/>
        </p:nvSpPr>
        <p:spPr>
          <a:xfrm>
            <a:off x="368300" y="571500"/>
            <a:ext cx="414020" cy="368300"/>
          </a:xfrm>
          <a:prstGeom prst="rect">
            <a:avLst/>
          </a:prstGeom>
          <a:noFill/>
        </p:spPr>
        <p:txBody>
          <a:bodyPr wrap="none" rtlCol="0">
            <a:spAutoFit/>
          </a:bodyPr>
          <a:p>
            <a:r>
              <a:rPr lang="en-US"/>
              <a:t>10</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 name="Picture 4" descr="IMG_256"/>
          <p:cNvPicPr>
            <a:picLocks noChangeAspect="1"/>
          </p:cNvPicPr>
          <p:nvPr/>
        </p:nvPicPr>
        <p:blipFill>
          <a:blip r:embed="rId1"/>
          <a:stretch>
            <a:fillRect/>
          </a:stretch>
        </p:blipFill>
        <p:spPr>
          <a:xfrm>
            <a:off x="1472565" y="935990"/>
            <a:ext cx="8629650" cy="5200015"/>
          </a:xfrm>
          <a:prstGeom prst="rect">
            <a:avLst/>
          </a:prstGeom>
          <a:noFill/>
          <a:ln w="9525">
            <a:noFill/>
          </a:ln>
        </p:spPr>
      </p:pic>
      <p:sp>
        <p:nvSpPr>
          <p:cNvPr id="2" name="Text Box 1"/>
          <p:cNvSpPr txBox="1"/>
          <p:nvPr/>
        </p:nvSpPr>
        <p:spPr>
          <a:xfrm>
            <a:off x="53340" y="629285"/>
            <a:ext cx="414020" cy="368300"/>
          </a:xfrm>
          <a:prstGeom prst="rect">
            <a:avLst/>
          </a:prstGeom>
          <a:noFill/>
        </p:spPr>
        <p:txBody>
          <a:bodyPr wrap="none" rtlCol="0">
            <a:spAutoFit/>
          </a:bodyPr>
          <a:p>
            <a:r>
              <a:rPr lang="en-US"/>
              <a:t>11</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 Box 4"/>
          <p:cNvSpPr txBox="1"/>
          <p:nvPr/>
        </p:nvSpPr>
        <p:spPr>
          <a:xfrm>
            <a:off x="1472565" y="935990"/>
            <a:ext cx="2745740" cy="368300"/>
          </a:xfrm>
          <a:prstGeom prst="rect">
            <a:avLst/>
          </a:prstGeom>
          <a:noFill/>
        </p:spPr>
        <p:txBody>
          <a:bodyPr wrap="none" rtlCol="0">
            <a:spAutoFit/>
          </a:bodyPr>
          <a:lstStyle/>
          <a:p>
            <a:r>
              <a:rPr lang="en-US" b="1" u="sng">
                <a:latin typeface="Times New Roman" panose="02020603050405020304" charset="0"/>
                <a:cs typeface="Times New Roman" panose="02020603050405020304" charset="0"/>
              </a:rPr>
              <a:t>SEQUENTIAL DIAGRAM</a:t>
            </a:r>
            <a:endParaRPr lang="en-US" b="1" u="sng">
              <a:latin typeface="Times New Roman" panose="02020603050405020304" charset="0"/>
              <a:cs typeface="Times New Roman" panose="02020603050405020304" charset="0"/>
            </a:endParaRPr>
          </a:p>
        </p:txBody>
      </p:sp>
      <p:pic>
        <p:nvPicPr>
          <p:cNvPr id="7" name="Picture 6" descr="Uml_Diagram (1)"/>
          <p:cNvPicPr>
            <a:picLocks noChangeAspect="1"/>
          </p:cNvPicPr>
          <p:nvPr/>
        </p:nvPicPr>
        <p:blipFill>
          <a:blip r:embed="rId1"/>
          <a:stretch>
            <a:fillRect/>
          </a:stretch>
        </p:blipFill>
        <p:spPr>
          <a:xfrm>
            <a:off x="1038225" y="1539240"/>
            <a:ext cx="9058275" cy="5048250"/>
          </a:xfrm>
          <a:prstGeom prst="rect">
            <a:avLst/>
          </a:prstGeom>
        </p:spPr>
      </p:pic>
      <p:sp>
        <p:nvSpPr>
          <p:cNvPr id="2" name="Text Box 1"/>
          <p:cNvSpPr txBox="1"/>
          <p:nvPr/>
        </p:nvSpPr>
        <p:spPr>
          <a:xfrm>
            <a:off x="325755" y="586105"/>
            <a:ext cx="414020" cy="368300"/>
          </a:xfrm>
          <a:prstGeom prst="rect">
            <a:avLst/>
          </a:prstGeom>
          <a:noFill/>
        </p:spPr>
        <p:txBody>
          <a:bodyPr wrap="none" rtlCol="0">
            <a:spAutoFit/>
          </a:bodyPr>
          <a:p>
            <a:r>
              <a:rPr lang="en-US"/>
              <a:t>12</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 Box 4"/>
          <p:cNvSpPr txBox="1"/>
          <p:nvPr/>
        </p:nvSpPr>
        <p:spPr>
          <a:xfrm>
            <a:off x="1472565" y="784860"/>
            <a:ext cx="2437130" cy="368300"/>
          </a:xfrm>
          <a:prstGeom prst="rect">
            <a:avLst/>
          </a:prstGeom>
          <a:noFill/>
        </p:spPr>
        <p:txBody>
          <a:bodyPr wrap="none" rtlCol="0">
            <a:spAutoFit/>
          </a:bodyPr>
          <a:lstStyle/>
          <a:p>
            <a:r>
              <a:rPr lang="en-US" b="1" u="sng">
                <a:latin typeface="Times New Roman" panose="02020603050405020304" charset="0"/>
                <a:cs typeface="Times New Roman" panose="02020603050405020304" charset="0"/>
              </a:rPr>
              <a:t>USECASE DIAGRAM</a:t>
            </a:r>
            <a:endParaRPr lang="en-US" b="1" u="sng">
              <a:latin typeface="Times New Roman" panose="02020603050405020304" charset="0"/>
              <a:cs typeface="Times New Roman" panose="02020603050405020304" charset="0"/>
            </a:endParaRPr>
          </a:p>
        </p:txBody>
      </p:sp>
      <p:pic>
        <p:nvPicPr>
          <p:cNvPr id="8" name="Picture 8" descr="IMG_256"/>
          <p:cNvPicPr>
            <a:picLocks noChangeAspect="1"/>
          </p:cNvPicPr>
          <p:nvPr/>
        </p:nvPicPr>
        <p:blipFill>
          <a:blip r:embed="rId1"/>
          <a:stretch>
            <a:fillRect/>
          </a:stretch>
        </p:blipFill>
        <p:spPr>
          <a:xfrm>
            <a:off x="1232535" y="1477010"/>
            <a:ext cx="8584565" cy="5155565"/>
          </a:xfrm>
          <a:prstGeom prst="rect">
            <a:avLst/>
          </a:prstGeom>
          <a:noFill/>
          <a:ln w="9525">
            <a:noFill/>
          </a:ln>
        </p:spPr>
      </p:pic>
      <p:sp>
        <p:nvSpPr>
          <p:cNvPr id="2" name="Text Box 1"/>
          <p:cNvSpPr txBox="1"/>
          <p:nvPr/>
        </p:nvSpPr>
        <p:spPr>
          <a:xfrm>
            <a:off x="311150" y="571500"/>
            <a:ext cx="414020" cy="368300"/>
          </a:xfrm>
          <a:prstGeom prst="rect">
            <a:avLst/>
          </a:prstGeom>
          <a:noFill/>
        </p:spPr>
        <p:txBody>
          <a:bodyPr wrap="none" rtlCol="0">
            <a:spAutoFit/>
          </a:bodyPr>
          <a:p>
            <a:r>
              <a:rPr lang="en-US"/>
              <a:t>13</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ext Box 1"/>
          <p:cNvSpPr txBox="1"/>
          <p:nvPr/>
        </p:nvSpPr>
        <p:spPr>
          <a:xfrm>
            <a:off x="2328545" y="561340"/>
            <a:ext cx="7960360" cy="521970"/>
          </a:xfrm>
          <a:prstGeom prst="rect">
            <a:avLst/>
          </a:prstGeom>
          <a:noFill/>
        </p:spPr>
        <p:txBody>
          <a:bodyPr wrap="none" rtlCol="0">
            <a:spAutoFit/>
          </a:bodyPr>
          <a:lstStyle/>
          <a:p>
            <a:r>
              <a:rPr lang="en-US" sz="2800" b="1" u="sng">
                <a:latin typeface="Times New Roman" panose="02020603050405020304" charset="0"/>
                <a:cs typeface="Times New Roman" panose="02020603050405020304" charset="0"/>
              </a:rPr>
              <a:t>WORK FLOW DIAGRAM PROPOSED SYSTEM</a:t>
            </a:r>
            <a:endParaRPr lang="en-US" sz="2800" b="1" u="sng">
              <a:latin typeface="Times New Roman" panose="02020603050405020304" charset="0"/>
              <a:cs typeface="Times New Roman" panose="02020603050405020304" charset="0"/>
            </a:endParaRPr>
          </a:p>
        </p:txBody>
      </p:sp>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Picture 12" descr="Blank diagram (1)"/>
          <p:cNvPicPr>
            <a:picLocks noChangeAspect="1"/>
          </p:cNvPicPr>
          <p:nvPr/>
        </p:nvPicPr>
        <p:blipFill>
          <a:blip r:embed="rId1"/>
          <a:stretch>
            <a:fillRect/>
          </a:stretch>
        </p:blipFill>
        <p:spPr>
          <a:xfrm>
            <a:off x="1384300" y="1543685"/>
            <a:ext cx="8904605" cy="4998720"/>
          </a:xfrm>
          <a:prstGeom prst="rect">
            <a:avLst/>
          </a:prstGeom>
        </p:spPr>
      </p:pic>
      <p:sp>
        <p:nvSpPr>
          <p:cNvPr id="3" name="Text Box 2"/>
          <p:cNvSpPr txBox="1"/>
          <p:nvPr/>
        </p:nvSpPr>
        <p:spPr>
          <a:xfrm>
            <a:off x="268605" y="614680"/>
            <a:ext cx="414020" cy="368300"/>
          </a:xfrm>
          <a:prstGeom prst="rect">
            <a:avLst/>
          </a:prstGeom>
          <a:noFill/>
        </p:spPr>
        <p:txBody>
          <a:bodyPr wrap="none" rtlCol="0">
            <a:spAutoFit/>
          </a:bodyPr>
          <a:p>
            <a:r>
              <a:rPr lang="en-US"/>
              <a:t>14</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 Box 4"/>
          <p:cNvSpPr txBox="1"/>
          <p:nvPr/>
        </p:nvSpPr>
        <p:spPr>
          <a:xfrm>
            <a:off x="2444750" y="1151890"/>
            <a:ext cx="309880" cy="368300"/>
          </a:xfrm>
          <a:prstGeom prst="rect">
            <a:avLst/>
          </a:prstGeom>
          <a:noFill/>
        </p:spPr>
        <p:txBody>
          <a:bodyPr wrap="none" rtlCol="0">
            <a:spAutoFit/>
          </a:bodyPr>
          <a:lstStyle/>
          <a:p>
            <a:endParaRPr lang="en-US"/>
          </a:p>
        </p:txBody>
      </p:sp>
      <p:sp>
        <p:nvSpPr>
          <p:cNvPr id="3" name="Text Box 2"/>
          <p:cNvSpPr txBox="1"/>
          <p:nvPr/>
        </p:nvSpPr>
        <p:spPr>
          <a:xfrm>
            <a:off x="1472565" y="629920"/>
            <a:ext cx="3529330" cy="521970"/>
          </a:xfrm>
          <a:prstGeom prst="rect">
            <a:avLst/>
          </a:prstGeom>
          <a:noFill/>
        </p:spPr>
        <p:txBody>
          <a:bodyPr wrap="none" rtlCol="0">
            <a:spAutoFit/>
          </a:bodyPr>
          <a:lstStyle/>
          <a:p>
            <a:r>
              <a:rPr lang="en-IN" altLang="en-US" sz="2800" b="1" u="sng">
                <a:latin typeface="Times New Roman" panose="02020603050405020304" charset="0"/>
                <a:cs typeface="Times New Roman" panose="02020603050405020304" charset="0"/>
              </a:rPr>
              <a:t>IMPLEMENTATION</a:t>
            </a:r>
            <a:endParaRPr lang="en-IN" altLang="en-US" sz="2800" b="1" u="sng">
              <a:latin typeface="Times New Roman" panose="02020603050405020304" charset="0"/>
              <a:cs typeface="Times New Roman" panose="02020603050405020304" charset="0"/>
            </a:endParaRPr>
          </a:p>
        </p:txBody>
      </p:sp>
      <p:sp>
        <p:nvSpPr>
          <p:cNvPr id="4" name="Text Box 3"/>
          <p:cNvSpPr txBox="1"/>
          <p:nvPr/>
        </p:nvSpPr>
        <p:spPr>
          <a:xfrm>
            <a:off x="1330960" y="1497965"/>
            <a:ext cx="9450705" cy="5939155"/>
          </a:xfrm>
          <a:prstGeom prst="rect">
            <a:avLst/>
          </a:prstGeom>
          <a:noFill/>
        </p:spPr>
        <p:txBody>
          <a:bodyPr wrap="square" rtlCol="0">
            <a:spAutoFit/>
          </a:bodyPr>
          <a:lstStyle/>
          <a:p>
            <a:pPr algn="l">
              <a:lnSpc>
                <a:spcPct val="110000"/>
              </a:lnSpc>
            </a:pPr>
            <a:r>
              <a:rPr lang="en-US" sz="2000">
                <a:latin typeface="Times New Roman" panose="02020603050405020304" charset="0"/>
                <a:cs typeface="Times New Roman" panose="02020603050405020304" charset="0"/>
              </a:rPr>
              <a:t>The project aims at real time face mask detection and social distancing of people.</a:t>
            </a:r>
            <a:endParaRPr lang="en-US" sz="2000">
              <a:latin typeface="Times New Roman" panose="02020603050405020304" charset="0"/>
              <a:cs typeface="Times New Roman" panose="02020603050405020304" charset="0"/>
            </a:endParaRPr>
          </a:p>
          <a:p>
            <a:pPr algn="l">
              <a:lnSpc>
                <a:spcPct val="110000"/>
              </a:lnSpc>
            </a:pPr>
            <a:endParaRPr lang="en-US" sz="2000">
              <a:latin typeface="Times New Roman" panose="02020603050405020304" charset="0"/>
              <a:cs typeface="Times New Roman" panose="02020603050405020304" charset="0"/>
            </a:endParaRPr>
          </a:p>
          <a:p>
            <a:pPr algn="l">
              <a:lnSpc>
                <a:spcPct val="110000"/>
              </a:lnSpc>
            </a:pPr>
            <a:r>
              <a:rPr lang="en-US" sz="2000">
                <a:latin typeface="Times New Roman" panose="02020603050405020304" charset="0"/>
                <a:cs typeface="Times New Roman" panose="02020603050405020304" charset="0"/>
              </a:rPr>
              <a:t>We have completed the mask detection module using deep learning.</a:t>
            </a:r>
            <a:endParaRPr lang="en-US" sz="2000">
              <a:latin typeface="Times New Roman" panose="02020603050405020304" charset="0"/>
              <a:cs typeface="Times New Roman" panose="02020603050405020304" charset="0"/>
            </a:endParaRPr>
          </a:p>
          <a:p>
            <a:pPr algn="l">
              <a:lnSpc>
                <a:spcPct val="110000"/>
              </a:lnSpc>
            </a:pPr>
            <a:endParaRPr lang="en-US" sz="2000">
              <a:latin typeface="Times New Roman" panose="02020603050405020304" charset="0"/>
              <a:cs typeface="Times New Roman" panose="02020603050405020304" charset="0"/>
            </a:endParaRPr>
          </a:p>
          <a:p>
            <a:pPr algn="l">
              <a:lnSpc>
                <a:spcPct val="110000"/>
              </a:lnSpc>
            </a:pPr>
            <a:r>
              <a:rPr lang="en-US" sz="2000">
                <a:latin typeface="Times New Roman" panose="02020603050405020304" charset="0"/>
                <a:cs typeface="Times New Roman" panose="02020603050405020304" charset="0"/>
              </a:rPr>
              <a:t>We have used python,open cv,tensor flow and caffe model.</a:t>
            </a:r>
            <a:endParaRPr lang="en-US" sz="2000">
              <a:latin typeface="Times New Roman" panose="02020603050405020304" charset="0"/>
              <a:cs typeface="Times New Roman" panose="02020603050405020304" charset="0"/>
            </a:endParaRPr>
          </a:p>
          <a:p>
            <a:pPr algn="l">
              <a:lnSpc>
                <a:spcPct val="110000"/>
              </a:lnSpc>
            </a:pPr>
            <a:endParaRPr lang="en-US" sz="2000">
              <a:latin typeface="Times New Roman" panose="02020603050405020304" charset="0"/>
              <a:cs typeface="Times New Roman" panose="02020603050405020304" charset="0"/>
            </a:endParaRPr>
          </a:p>
          <a:p>
            <a:pPr algn="l">
              <a:lnSpc>
                <a:spcPct val="110000"/>
              </a:lnSpc>
            </a:pPr>
            <a:r>
              <a:rPr lang="en-US" sz="2000">
                <a:latin typeface="Times New Roman" panose="02020603050405020304" charset="0"/>
                <a:cs typeface="Times New Roman" panose="02020603050405020304" charset="0"/>
              </a:rPr>
              <a:t>The prediction accuracy obtained is .992264.</a:t>
            </a:r>
            <a:endParaRPr lang="en-US" sz="2000">
              <a:latin typeface="Times New Roman" panose="02020603050405020304" charset="0"/>
              <a:cs typeface="Times New Roman" panose="02020603050405020304" charset="0"/>
            </a:endParaRPr>
          </a:p>
          <a:p>
            <a:pPr algn="l">
              <a:lnSpc>
                <a:spcPct val="110000"/>
              </a:lnSpc>
            </a:pPr>
            <a:endParaRPr lang="en-US" sz="2000">
              <a:latin typeface="Times New Roman" panose="02020603050405020304" charset="0"/>
              <a:cs typeface="Times New Roman" panose="02020603050405020304" charset="0"/>
            </a:endParaRPr>
          </a:p>
          <a:p>
            <a:pPr algn="l">
              <a:lnSpc>
                <a:spcPct val="110000"/>
              </a:lnSpc>
            </a:pPr>
            <a:r>
              <a:rPr lang="en-US" sz="2000">
                <a:latin typeface="Times New Roman" panose="02020603050405020304" charset="0"/>
                <a:cs typeface="Times New Roman" panose="02020603050405020304" charset="0"/>
              </a:rPr>
              <a:t>The crowd monitoring and social distancing modules have</a:t>
            </a:r>
            <a:endParaRPr lang="en-US" sz="2000">
              <a:latin typeface="Times New Roman" panose="02020603050405020304" charset="0"/>
              <a:cs typeface="Times New Roman" panose="02020603050405020304" charset="0"/>
            </a:endParaRPr>
          </a:p>
          <a:p>
            <a:pPr algn="l">
              <a:lnSpc>
                <a:spcPct val="110000"/>
              </a:lnSpc>
            </a:pP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We’ll be using the YOLO object detector to detect people in our video stream.</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Using YOLO with OpenCV requires a bit more output processing than other object detection methods (such as Single Shot Detectors or Faster R-CNN)</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p:txBody>
      </p:sp>
      <p:sp>
        <p:nvSpPr>
          <p:cNvPr id="2" name="Text Box 1"/>
          <p:cNvSpPr txBox="1"/>
          <p:nvPr/>
        </p:nvSpPr>
        <p:spPr>
          <a:xfrm>
            <a:off x="274955" y="629920"/>
            <a:ext cx="414020" cy="368300"/>
          </a:xfrm>
          <a:prstGeom prst="rect">
            <a:avLst/>
          </a:prstGeom>
          <a:noFill/>
        </p:spPr>
        <p:txBody>
          <a:bodyPr wrap="none" rtlCol="0">
            <a:spAutoFit/>
          </a:bodyPr>
          <a:p>
            <a:r>
              <a:rPr lang="en-US"/>
              <a:t>15</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ext Box 1"/>
          <p:cNvSpPr txBox="1"/>
          <p:nvPr/>
        </p:nvSpPr>
        <p:spPr>
          <a:xfrm>
            <a:off x="949325" y="935990"/>
            <a:ext cx="10293350" cy="4799965"/>
          </a:xfrm>
          <a:prstGeom prst="rect">
            <a:avLst/>
          </a:prstGeom>
          <a:noFill/>
        </p:spPr>
        <p:txBody>
          <a:bodyPr wrap="square" rtlCol="0">
            <a:spAutoFit/>
          </a:bodyPr>
          <a:lstStyle/>
          <a:p>
            <a:pPr algn="l">
              <a:lnSpc>
                <a:spcPct val="160000"/>
              </a:lnSpc>
            </a:pPr>
            <a:r>
              <a:rPr lang="en-IN" altLang="en-US" sz="2000" b="1">
                <a:latin typeface="Times New Roman" panose="02020603050405020304" charset="0"/>
                <a:cs typeface="Times New Roman" panose="02020603050405020304" charset="0"/>
                <a:sym typeface="+mn-ea"/>
              </a:rPr>
              <a:t>Open CV:</a:t>
            </a:r>
            <a:r>
              <a:rPr lang="en-IN" altLang="en-US" sz="2000">
                <a:latin typeface="Times New Roman" panose="02020603050405020304" charset="0"/>
                <a:cs typeface="Times New Roman" panose="02020603050405020304" charset="0"/>
                <a:sym typeface="+mn-ea"/>
              </a:rPr>
              <a:t> OpenCV provides a real-time optimized Computer Vision library, tools, and hardware.</a:t>
            </a:r>
            <a:endParaRPr lang="en-IN" altLang="en-US" sz="2000">
              <a:latin typeface="Times New Roman" panose="02020603050405020304" charset="0"/>
              <a:cs typeface="Times New Roman" panose="02020603050405020304" charset="0"/>
              <a:sym typeface="+mn-ea"/>
            </a:endParaRPr>
          </a:p>
          <a:p>
            <a:pPr algn="l">
              <a:lnSpc>
                <a:spcPct val="160000"/>
              </a:lnSpc>
            </a:pPr>
            <a:endParaRPr lang="en-IN" altLang="en-US" sz="2000">
              <a:latin typeface="Times New Roman" panose="02020603050405020304" charset="0"/>
              <a:cs typeface="Times New Roman" panose="02020603050405020304" charset="0"/>
              <a:sym typeface="+mn-ea"/>
            </a:endParaRPr>
          </a:p>
          <a:p>
            <a:pPr algn="l">
              <a:lnSpc>
                <a:spcPct val="160000"/>
              </a:lnSpc>
            </a:pPr>
            <a:r>
              <a:rPr lang="en-IN" altLang="en-US" sz="2000" b="1">
                <a:latin typeface="Times New Roman" panose="02020603050405020304" charset="0"/>
                <a:cs typeface="Times New Roman" panose="02020603050405020304" charset="0"/>
                <a:sym typeface="+mn-ea"/>
              </a:rPr>
              <a:t>Tenserflow:</a:t>
            </a:r>
            <a:r>
              <a:rPr lang="en-IN" altLang="en-US" sz="2000">
                <a:latin typeface="Times New Roman" panose="02020603050405020304" charset="0"/>
                <a:cs typeface="Times New Roman" panose="02020603050405020304" charset="0"/>
                <a:sym typeface="+mn-ea"/>
              </a:rPr>
              <a:t>TensorFlow is an open-source library developed by Google primarily for deep learning applications.</a:t>
            </a:r>
            <a:endParaRPr lang="en-IN" altLang="en-US" sz="2000">
              <a:latin typeface="Times New Roman" panose="02020603050405020304" charset="0"/>
              <a:cs typeface="Times New Roman" panose="02020603050405020304" charset="0"/>
            </a:endParaRPr>
          </a:p>
          <a:p>
            <a:pPr algn="l">
              <a:lnSpc>
                <a:spcPct val="160000"/>
              </a:lnSpc>
            </a:pPr>
            <a:endParaRPr lang="en-IN" altLang="en-US" sz="2000">
              <a:latin typeface="Times New Roman" panose="02020603050405020304" charset="0"/>
              <a:cs typeface="Times New Roman" panose="02020603050405020304" charset="0"/>
            </a:endParaRPr>
          </a:p>
          <a:p>
            <a:pPr algn="l">
              <a:lnSpc>
                <a:spcPct val="160000"/>
              </a:lnSpc>
            </a:pPr>
            <a:r>
              <a:rPr lang="en-IN" altLang="en-US" sz="2000" b="1">
                <a:latin typeface="Times New Roman" panose="02020603050405020304" charset="0"/>
                <a:cs typeface="Times New Roman" panose="02020603050405020304" charset="0"/>
              </a:rPr>
              <a:t>MobileNetV2</a:t>
            </a:r>
            <a:r>
              <a:rPr lang="en-US" altLang="en-IN" sz="2000" b="1">
                <a:latin typeface="Times New Roman" panose="02020603050405020304" charset="0"/>
                <a:cs typeface="Times New Roman" panose="02020603050405020304" charset="0"/>
              </a:rPr>
              <a:t>:</a:t>
            </a:r>
            <a:r>
              <a:rPr lang="en-US" altLang="en-IN" sz="2000">
                <a:latin typeface="Times New Roman" panose="02020603050405020304" charset="0"/>
                <a:cs typeface="Times New Roman" panose="02020603050405020304" charset="0"/>
              </a:rPr>
              <a:t> It is a convolutional neural network architecture that seeks to perform well on mobile devices. It is based on an inverted residual structure where the residual connections are between the bottleneck layers. The intermediate expansion layer uses lightweight depthwise convolutions to filter features as a source of non-linearity.</a:t>
            </a:r>
            <a:endParaRPr lang="en-US" altLang="en-IN" b="1">
              <a:latin typeface="Times New Roman" panose="02020603050405020304" charset="0"/>
              <a:cs typeface="Times New Roman" panose="02020603050405020304" charset="0"/>
            </a:endParaRPr>
          </a:p>
          <a:p>
            <a:endParaRPr lang="en-IN" altLang="en-US" b="1">
              <a:latin typeface="Times New Roman" panose="02020603050405020304" charset="0"/>
              <a:cs typeface="Times New Roman" panose="02020603050405020304" charset="0"/>
            </a:endParaRPr>
          </a:p>
        </p:txBody>
      </p:sp>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 Box 2"/>
          <p:cNvSpPr txBox="1"/>
          <p:nvPr/>
        </p:nvSpPr>
        <p:spPr>
          <a:xfrm>
            <a:off x="254000" y="500380"/>
            <a:ext cx="414020" cy="368300"/>
          </a:xfrm>
          <a:prstGeom prst="rect">
            <a:avLst/>
          </a:prstGeom>
          <a:noFill/>
        </p:spPr>
        <p:txBody>
          <a:bodyPr wrap="none" rtlCol="0">
            <a:spAutoFit/>
          </a:bodyPr>
          <a:p>
            <a:r>
              <a:rPr lang="en-US"/>
              <a:t>16</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Text Box 1"/>
          <p:cNvSpPr txBox="1"/>
          <p:nvPr/>
        </p:nvSpPr>
        <p:spPr>
          <a:xfrm>
            <a:off x="780415" y="2194560"/>
            <a:ext cx="11122660" cy="1076325"/>
          </a:xfrm>
          <a:prstGeom prst="rect">
            <a:avLst/>
          </a:prstGeom>
          <a:noFill/>
        </p:spPr>
        <p:txBody>
          <a:bodyPr wrap="square" rtlCol="0">
            <a:spAutoFit/>
          </a:bodyPr>
          <a:lstStyle/>
          <a:p>
            <a:pPr algn="l">
              <a:lnSpc>
                <a:spcPct val="160000"/>
              </a:lnSpc>
            </a:pPr>
            <a:endParaRPr lang="en-US" sz="2000">
              <a:latin typeface="Times New Roman" panose="02020603050405020304" charset="0"/>
              <a:cs typeface="Times New Roman" panose="02020603050405020304" charset="0"/>
            </a:endParaRPr>
          </a:p>
          <a:p>
            <a:pPr algn="l">
              <a:lnSpc>
                <a:spcPct val="160000"/>
              </a:lnSpc>
            </a:pPr>
            <a:endParaRPr lang="en-US" sz="2000">
              <a:latin typeface="Times New Roman" panose="02020603050405020304" charset="0"/>
              <a:cs typeface="Times New Roman" panose="02020603050405020304" charset="0"/>
            </a:endParaRPr>
          </a:p>
        </p:txBody>
      </p:sp>
      <p:sp>
        <p:nvSpPr>
          <p:cNvPr id="6" name="Text Box 5"/>
          <p:cNvSpPr txBox="1"/>
          <p:nvPr/>
        </p:nvSpPr>
        <p:spPr>
          <a:xfrm>
            <a:off x="780415" y="1059180"/>
            <a:ext cx="10741660" cy="4276725"/>
          </a:xfrm>
          <a:prstGeom prst="rect">
            <a:avLst/>
          </a:prstGeom>
          <a:noFill/>
        </p:spPr>
        <p:txBody>
          <a:bodyPr wrap="square" rtlCol="0">
            <a:spAutoFit/>
          </a:bodyPr>
          <a:lstStyle/>
          <a:p>
            <a:pPr algn="l"/>
            <a:r>
              <a:rPr lang="en-IN" altLang="en-US" b="1">
                <a:latin typeface="Times New Roman" panose="02020603050405020304" charset="0"/>
                <a:cs typeface="Times New Roman" panose="02020603050405020304" charset="0"/>
              </a:rPr>
              <a:t>YOLO V3: </a:t>
            </a:r>
            <a:r>
              <a:rPr lang="en-IN" altLang="en-US">
                <a:latin typeface="Times New Roman" panose="02020603050405020304" charset="0"/>
                <a:cs typeface="Times New Roman" panose="02020603050405020304" charset="0"/>
              </a:rPr>
              <a:t>(You Only Look Once, Version 3) is a real-time object detection algorithm that identifies specific objects in videos, live feeds, or images. YOLO uses features learned by a deep convolutional neural network to detect an object.</a:t>
            </a:r>
            <a:r>
              <a:rPr lang="en-IN" altLang="en-US" b="1">
                <a:latin typeface="Times New Roman" panose="02020603050405020304" charset="0"/>
                <a:cs typeface="Times New Roman" panose="02020603050405020304" charset="0"/>
              </a:rPr>
              <a:t> </a:t>
            </a:r>
            <a:endParaRPr lang="en-IN" altLang="en-US" b="1">
              <a:latin typeface="Times New Roman" panose="02020603050405020304" charset="0"/>
              <a:cs typeface="Times New Roman" panose="02020603050405020304" charset="0"/>
            </a:endParaRPr>
          </a:p>
          <a:p>
            <a:pPr algn="l"/>
            <a:endParaRPr lang="en-IN" altLang="en-US" b="1">
              <a:latin typeface="Times New Roman" panose="02020603050405020304" charset="0"/>
              <a:cs typeface="Times New Roman" panose="02020603050405020304" charset="0"/>
            </a:endParaRPr>
          </a:p>
          <a:p>
            <a:pPr algn="l"/>
            <a:r>
              <a:rPr lang="en-US" altLang="en-IN" sz="2000" b="1">
                <a:latin typeface="Times New Roman" panose="02020603050405020304" charset="0"/>
                <a:cs typeface="Times New Roman" panose="02020603050405020304" charset="0"/>
              </a:rPr>
              <a:t>SOFTWARE REQUIREMENTS</a:t>
            </a:r>
            <a:endParaRPr lang="en-US" altLang="en-IN" sz="2000" b="1">
              <a:latin typeface="Times New Roman" panose="02020603050405020304" charset="0"/>
              <a:cs typeface="Times New Roman" panose="02020603050405020304" charset="0"/>
            </a:endParaRPr>
          </a:p>
          <a:p>
            <a:pPr algn="l"/>
            <a:endParaRPr lang="en-US" altLang="en-IN" sz="2000" b="1">
              <a:latin typeface="Times New Roman" panose="02020603050405020304" charset="0"/>
              <a:cs typeface="Times New Roman" panose="02020603050405020304" charset="0"/>
            </a:endParaRPr>
          </a:p>
          <a:p>
            <a:pPr marL="285750" indent="-285750" algn="l">
              <a:buFont typeface="Arial" panose="020B0604020202020204" pitchFamily="34" charset="0"/>
              <a:buChar char="•"/>
            </a:pPr>
            <a:r>
              <a:rPr lang="en-US" altLang="en-IN" sz="2000" b="1">
                <a:latin typeface="Times New Roman" panose="02020603050405020304" charset="0"/>
                <a:cs typeface="Times New Roman" panose="02020603050405020304" charset="0"/>
              </a:rPr>
              <a:t>Visual Studio</a:t>
            </a:r>
            <a:endParaRPr lang="en-US" altLang="en-IN" sz="2000" b="1">
              <a:latin typeface="Times New Roman" panose="02020603050405020304" charset="0"/>
              <a:cs typeface="Times New Roman" panose="02020603050405020304" charset="0"/>
            </a:endParaRPr>
          </a:p>
          <a:p>
            <a:pPr marL="285750" indent="-285750" algn="l">
              <a:buFont typeface="Arial" panose="020B0604020202020204" pitchFamily="34" charset="0"/>
              <a:buChar char="•"/>
            </a:pPr>
            <a:r>
              <a:rPr lang="en-US" altLang="en-IN" sz="2000" b="1">
                <a:latin typeface="Times New Roman" panose="02020603050405020304" charset="0"/>
                <a:cs typeface="Times New Roman" panose="02020603050405020304" charset="0"/>
              </a:rPr>
              <a:t>Python 3.x</a:t>
            </a:r>
            <a:endParaRPr lang="en-US" altLang="en-IN" sz="2000" b="1">
              <a:latin typeface="Times New Roman" panose="02020603050405020304" charset="0"/>
              <a:cs typeface="Times New Roman" panose="02020603050405020304" charset="0"/>
            </a:endParaRPr>
          </a:p>
          <a:p>
            <a:pPr indent="0" algn="l">
              <a:buFont typeface="Arial" panose="020B0604020202020204" pitchFamily="34" charset="0"/>
              <a:buNone/>
            </a:pPr>
            <a:endParaRPr lang="en-US" altLang="en-IN" sz="2000" b="1">
              <a:latin typeface="Times New Roman" panose="02020603050405020304" charset="0"/>
              <a:cs typeface="Times New Roman" panose="02020603050405020304" charset="0"/>
            </a:endParaRPr>
          </a:p>
          <a:p>
            <a:pPr indent="0" algn="l">
              <a:buFont typeface="Arial" panose="020B0604020202020204" pitchFamily="34" charset="0"/>
              <a:buNone/>
            </a:pPr>
            <a:r>
              <a:rPr lang="en-US" altLang="en-IN" sz="2000" b="1">
                <a:latin typeface="Times New Roman" panose="02020603050405020304" charset="0"/>
                <a:cs typeface="Times New Roman" panose="02020603050405020304" charset="0"/>
              </a:rPr>
              <a:t>HARDWARE REQUIREMENTS</a:t>
            </a:r>
            <a:endParaRPr lang="en-US" altLang="en-IN" sz="2000" b="1">
              <a:latin typeface="Times New Roman" panose="02020603050405020304" charset="0"/>
              <a:cs typeface="Times New Roman" panose="02020603050405020304" charset="0"/>
            </a:endParaRPr>
          </a:p>
          <a:p>
            <a:pPr indent="0" algn="l">
              <a:buFont typeface="Arial" panose="020B0604020202020204" pitchFamily="34" charset="0"/>
              <a:buNone/>
            </a:pPr>
            <a:endParaRPr lang="en-US" altLang="en-IN" sz="2000" b="1">
              <a:latin typeface="Times New Roman" panose="02020603050405020304" charset="0"/>
              <a:cs typeface="Times New Roman" panose="02020603050405020304" charset="0"/>
            </a:endParaRPr>
          </a:p>
          <a:p>
            <a:pPr marL="285750" indent="-285750" algn="l">
              <a:buFont typeface="Arial" panose="020B0604020202020204" pitchFamily="34" charset="0"/>
              <a:buChar char="•"/>
            </a:pPr>
            <a:r>
              <a:rPr lang="en-US" altLang="en-IN" sz="2000" b="1">
                <a:latin typeface="Times New Roman" panose="02020603050405020304" charset="0"/>
                <a:cs typeface="Times New Roman" panose="02020603050405020304" charset="0"/>
              </a:rPr>
              <a:t>Camera</a:t>
            </a:r>
            <a:endParaRPr lang="en-US" altLang="en-IN" sz="2000" b="1">
              <a:latin typeface="Times New Roman" panose="02020603050405020304" charset="0"/>
              <a:cs typeface="Times New Roman" panose="02020603050405020304" charset="0"/>
            </a:endParaRPr>
          </a:p>
          <a:p>
            <a:pPr marL="285750" indent="-285750" algn="l">
              <a:buFont typeface="Arial" panose="020B0604020202020204" pitchFamily="34" charset="0"/>
              <a:buChar char="•"/>
            </a:pPr>
            <a:r>
              <a:rPr lang="en-US" altLang="en-IN" sz="2000" b="1">
                <a:latin typeface="Times New Roman" panose="02020603050405020304" charset="0"/>
                <a:cs typeface="Times New Roman" panose="02020603050405020304" charset="0"/>
              </a:rPr>
              <a:t>16 GB RAM</a:t>
            </a:r>
            <a:endParaRPr lang="en-US" altLang="en-IN" sz="2000" b="1">
              <a:latin typeface="Times New Roman" panose="02020603050405020304" charset="0"/>
              <a:cs typeface="Times New Roman" panose="02020603050405020304" charset="0"/>
            </a:endParaRPr>
          </a:p>
          <a:p>
            <a:pPr marL="285750" indent="-285750" algn="l">
              <a:buFont typeface="Arial" panose="020B0604020202020204" pitchFamily="34" charset="0"/>
              <a:buChar char="•"/>
            </a:pPr>
            <a:r>
              <a:rPr lang="en-US" altLang="en-IN" sz="2000" b="1">
                <a:latin typeface="Times New Roman" panose="02020603050405020304" charset="0"/>
                <a:cs typeface="Times New Roman" panose="02020603050405020304" charset="0"/>
              </a:rPr>
              <a:t>Processing Speed 2.9GHz</a:t>
            </a:r>
            <a:endParaRPr lang="en-US" altLang="en-IN" sz="2000" b="1">
              <a:latin typeface="Times New Roman" panose="02020603050405020304" charset="0"/>
              <a:cs typeface="Times New Roman" panose="02020603050405020304" charset="0"/>
            </a:endParaRPr>
          </a:p>
        </p:txBody>
      </p:sp>
      <p:sp>
        <p:nvSpPr>
          <p:cNvPr id="3" name="Text Box 2"/>
          <p:cNvSpPr txBox="1"/>
          <p:nvPr/>
        </p:nvSpPr>
        <p:spPr>
          <a:xfrm>
            <a:off x="210820" y="586105"/>
            <a:ext cx="414020" cy="368300"/>
          </a:xfrm>
          <a:prstGeom prst="rect">
            <a:avLst/>
          </a:prstGeom>
          <a:noFill/>
        </p:spPr>
        <p:txBody>
          <a:bodyPr wrap="none" rtlCol="0">
            <a:spAutoFit/>
          </a:bodyPr>
          <a:p>
            <a:r>
              <a:rPr lang="en-US"/>
              <a:t>17</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308011"/>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00" name="Picture 99"/>
          <p:cNvPicPr/>
          <p:nvPr/>
        </p:nvPicPr>
        <p:blipFill>
          <a:blip/>
          <a:stretch>
            <a:fillRect/>
          </a:stretch>
        </p:blipFill>
        <p:spPr>
          <a:xfrm>
            <a:off x="4199255" y="2496185"/>
            <a:ext cx="4554855" cy="2687320"/>
          </a:xfrm>
          <a:prstGeom prst="rect">
            <a:avLst/>
          </a:prstGeom>
          <a:noFill/>
          <a:ln w="9525">
            <a:noFill/>
          </a:ln>
        </p:spPr>
      </p:pic>
      <p:pic>
        <p:nvPicPr>
          <p:cNvPr id="2" name="Picture 1"/>
          <p:cNvPicPr>
            <a:picLocks noChangeAspect="1"/>
          </p:cNvPicPr>
          <p:nvPr/>
        </p:nvPicPr>
        <p:blipFill>
          <a:blip r:embed="rId1"/>
          <a:stretch>
            <a:fillRect/>
          </a:stretch>
        </p:blipFill>
        <p:spPr>
          <a:xfrm>
            <a:off x="1278255" y="1512570"/>
            <a:ext cx="9712325" cy="4860290"/>
          </a:xfrm>
          <a:prstGeom prst="rect">
            <a:avLst/>
          </a:prstGeom>
        </p:spPr>
      </p:pic>
      <p:sp>
        <p:nvSpPr>
          <p:cNvPr id="3" name="Text Box 2"/>
          <p:cNvSpPr txBox="1"/>
          <p:nvPr/>
        </p:nvSpPr>
        <p:spPr>
          <a:xfrm>
            <a:off x="3276600" y="391795"/>
            <a:ext cx="2507615" cy="706755"/>
          </a:xfrm>
          <a:prstGeom prst="rect">
            <a:avLst/>
          </a:prstGeom>
          <a:noFill/>
        </p:spPr>
        <p:txBody>
          <a:bodyPr wrap="none" rtlCol="0">
            <a:spAutoFit/>
          </a:bodyPr>
          <a:lstStyle/>
          <a:p>
            <a:r>
              <a:rPr lang="en-IN" altLang="en-US" sz="4000" b="1" u="sng">
                <a:latin typeface="Times New Roman" panose="02020603050405020304" charset="0"/>
                <a:cs typeface="Times New Roman" panose="02020603050405020304" charset="0"/>
              </a:rPr>
              <a:t>DATASET</a:t>
            </a:r>
            <a:endParaRPr lang="en-IN" altLang="en-US" sz="4000" b="1" u="sng">
              <a:latin typeface="Times New Roman" panose="02020603050405020304" charset="0"/>
              <a:cs typeface="Times New Roman" panose="02020603050405020304" charset="0"/>
            </a:endParaRPr>
          </a:p>
        </p:txBody>
      </p:sp>
      <p:sp>
        <p:nvSpPr>
          <p:cNvPr id="4" name="Text Box 3"/>
          <p:cNvSpPr txBox="1"/>
          <p:nvPr/>
        </p:nvSpPr>
        <p:spPr>
          <a:xfrm>
            <a:off x="182245" y="657860"/>
            <a:ext cx="414020" cy="368300"/>
          </a:xfrm>
          <a:prstGeom prst="rect">
            <a:avLst/>
          </a:prstGeom>
          <a:noFill/>
        </p:spPr>
        <p:txBody>
          <a:bodyPr wrap="none" rtlCol="0">
            <a:spAutoFit/>
          </a:bodyPr>
          <a:p>
            <a:r>
              <a:rPr lang="en-US"/>
              <a:t>18</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308011"/>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 Box 4"/>
          <p:cNvSpPr txBox="1"/>
          <p:nvPr/>
        </p:nvSpPr>
        <p:spPr>
          <a:xfrm>
            <a:off x="3303905" y="483235"/>
            <a:ext cx="4806950" cy="583565"/>
          </a:xfrm>
          <a:prstGeom prst="rect">
            <a:avLst/>
          </a:prstGeom>
          <a:noFill/>
        </p:spPr>
        <p:txBody>
          <a:bodyPr wrap="none" rtlCol="0">
            <a:spAutoFit/>
          </a:bodyPr>
          <a:lstStyle/>
          <a:p>
            <a:r>
              <a:rPr lang="en-US" sz="3200" b="1" u="sng">
                <a:latin typeface="Times New Roman" panose="02020603050405020304" charset="0"/>
                <a:cs typeface="Times New Roman" panose="02020603050405020304" charset="0"/>
              </a:rPr>
              <a:t>DATA PREPROCESSING</a:t>
            </a:r>
            <a:endParaRPr lang="en-US" sz="3200" b="1" u="sng">
              <a:latin typeface="Times New Roman" panose="02020603050405020304" charset="0"/>
              <a:cs typeface="Times New Roman" panose="02020603050405020304" charset="0"/>
            </a:endParaRPr>
          </a:p>
        </p:txBody>
      </p:sp>
      <p:sp>
        <p:nvSpPr>
          <p:cNvPr id="2" name="Text Box 1"/>
          <p:cNvSpPr txBox="1"/>
          <p:nvPr/>
        </p:nvSpPr>
        <p:spPr>
          <a:xfrm>
            <a:off x="1544320" y="1330325"/>
            <a:ext cx="9747250" cy="4954270"/>
          </a:xfrm>
          <a:prstGeom prst="rect">
            <a:avLst/>
          </a:prstGeom>
          <a:noFill/>
        </p:spPr>
        <p:txBody>
          <a:bodyPr wrap="square" rtlCol="0">
            <a:spAutoFit/>
          </a:bodyPr>
          <a:lstStyle/>
          <a:p>
            <a:pPr algn="l"/>
            <a:r>
              <a:rPr lang="en-US" sz="2000">
                <a:latin typeface="Times New Roman" panose="02020603050405020304" charset="0"/>
                <a:cs typeface="Times New Roman" panose="02020603050405020304" charset="0"/>
              </a:rPr>
              <a:t>Preprocessing steps as mentioned below was applied to all the raw input images to convert them into clean versions, which could be fed to a neural network machine learning model.</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 </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1.First we collect all the images used for training and testing.</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2.Then we label them as mask,mask_chin,mask_nose,mask_mouth_nose.</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3.Then we detect the faces in the mask using deep neural network and open cv.</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4.The required area is cropped for use.</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5.RGB mean subtraction is done next, we subtract the RGB value with  the mean of the dataset.</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endParaRPr lang="en-US"/>
          </a:p>
          <a:p>
            <a:pPr algn="l"/>
            <a:endParaRPr lang="en-US"/>
          </a:p>
        </p:txBody>
      </p:sp>
      <p:sp>
        <p:nvSpPr>
          <p:cNvPr id="3" name="Text Box 2"/>
          <p:cNvSpPr txBox="1"/>
          <p:nvPr/>
        </p:nvSpPr>
        <p:spPr>
          <a:xfrm>
            <a:off x="239395" y="542925"/>
            <a:ext cx="414020" cy="368300"/>
          </a:xfrm>
          <a:prstGeom prst="rect">
            <a:avLst/>
          </a:prstGeom>
          <a:noFill/>
        </p:spPr>
        <p:txBody>
          <a:bodyPr wrap="none" rtlCol="0">
            <a:spAutoFit/>
          </a:bodyPr>
          <a:p>
            <a:r>
              <a:rPr lang="en-US"/>
              <a:t>19</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 Box 4"/>
          <p:cNvSpPr txBox="1"/>
          <p:nvPr/>
        </p:nvSpPr>
        <p:spPr>
          <a:xfrm>
            <a:off x="1794510" y="739775"/>
            <a:ext cx="2139315" cy="521970"/>
          </a:xfrm>
          <a:prstGeom prst="rect">
            <a:avLst/>
          </a:prstGeom>
          <a:noFill/>
        </p:spPr>
        <p:txBody>
          <a:bodyPr wrap="none" rtlCol="0">
            <a:spAutoFit/>
          </a:bodyPr>
          <a:lstStyle/>
          <a:p>
            <a:r>
              <a:rPr lang="en-US" sz="2800" b="1" u="sng">
                <a:latin typeface="Times New Roman" panose="02020603050405020304" charset="0"/>
                <a:cs typeface="Times New Roman" panose="02020603050405020304" charset="0"/>
              </a:rPr>
              <a:t>CONTENTS</a:t>
            </a:r>
            <a:endParaRPr lang="en-US" sz="2800" b="1" u="sng">
              <a:latin typeface="Times New Roman" panose="02020603050405020304" charset="0"/>
              <a:cs typeface="Times New Roman" panose="02020603050405020304" charset="0"/>
            </a:endParaRPr>
          </a:p>
        </p:txBody>
      </p:sp>
      <p:sp>
        <p:nvSpPr>
          <p:cNvPr id="8" name="Text Box 7"/>
          <p:cNvSpPr txBox="1"/>
          <p:nvPr/>
        </p:nvSpPr>
        <p:spPr>
          <a:xfrm>
            <a:off x="1372870" y="1781175"/>
            <a:ext cx="2666365" cy="3784600"/>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a:latin typeface="Times New Roman" panose="02020603050405020304" charset="0"/>
                <a:cs typeface="Times New Roman" panose="02020603050405020304" charset="0"/>
              </a:rPr>
              <a:t>Introduction</a:t>
            </a:r>
            <a:endParaRPr lang="en-US" sz="2400">
              <a:latin typeface="Times New Roman" panose="02020603050405020304" charset="0"/>
              <a:cs typeface="Times New Roman" panose="02020603050405020304" charset="0"/>
            </a:endParaRPr>
          </a:p>
          <a:p>
            <a:pPr marL="342900" indent="-342900">
              <a:lnSpc>
                <a:spcPct val="150000"/>
              </a:lnSpc>
              <a:buFont typeface="Arial" panose="020B0604020202020204" pitchFamily="34" charset="0"/>
              <a:buChar char="•"/>
            </a:pPr>
            <a:r>
              <a:rPr lang="en-US" sz="2400">
                <a:latin typeface="Times New Roman" panose="02020603050405020304" charset="0"/>
                <a:cs typeface="Times New Roman" panose="02020603050405020304" charset="0"/>
              </a:rPr>
              <a:t>Literature Survey</a:t>
            </a:r>
            <a:endParaRPr lang="en-US" sz="2400">
              <a:latin typeface="Times New Roman" panose="02020603050405020304" charset="0"/>
              <a:cs typeface="Times New Roman" panose="02020603050405020304" charset="0"/>
            </a:endParaRPr>
          </a:p>
          <a:p>
            <a:pPr marL="342900" indent="-342900">
              <a:lnSpc>
                <a:spcPct val="150000"/>
              </a:lnSpc>
              <a:buFont typeface="Arial" panose="020B0604020202020204" pitchFamily="34" charset="0"/>
              <a:buChar char="•"/>
            </a:pPr>
            <a:r>
              <a:rPr lang="en-US" sz="2400">
                <a:latin typeface="Times New Roman" panose="02020603050405020304" charset="0"/>
                <a:cs typeface="Times New Roman" panose="02020603050405020304" charset="0"/>
              </a:rPr>
              <a:t>Proposed Model</a:t>
            </a:r>
            <a:endParaRPr lang="en-US" sz="2400">
              <a:latin typeface="Times New Roman" panose="02020603050405020304" charset="0"/>
              <a:cs typeface="Times New Roman" panose="02020603050405020304" charset="0"/>
            </a:endParaRPr>
          </a:p>
          <a:p>
            <a:pPr marL="342900" indent="-342900">
              <a:lnSpc>
                <a:spcPct val="150000"/>
              </a:lnSpc>
              <a:buFont typeface="Arial" panose="020B0604020202020204" pitchFamily="34" charset="0"/>
              <a:buChar char="•"/>
            </a:pPr>
            <a:r>
              <a:rPr lang="en-US" sz="2400">
                <a:latin typeface="Times New Roman" panose="02020603050405020304" charset="0"/>
                <a:cs typeface="Times New Roman" panose="02020603050405020304" charset="0"/>
              </a:rPr>
              <a:t>UML Diagrams</a:t>
            </a:r>
            <a:endParaRPr lang="en-US" sz="2400">
              <a:latin typeface="Times New Roman" panose="02020603050405020304" charset="0"/>
              <a:cs typeface="Times New Roman" panose="02020603050405020304" charset="0"/>
            </a:endParaRPr>
          </a:p>
          <a:p>
            <a:pPr marL="342900" indent="-342900">
              <a:lnSpc>
                <a:spcPct val="150000"/>
              </a:lnSpc>
              <a:buFont typeface="Arial" panose="020B0604020202020204" pitchFamily="34" charset="0"/>
              <a:buChar char="•"/>
            </a:pPr>
            <a:r>
              <a:rPr lang="en-US" sz="2400">
                <a:latin typeface="Times New Roman" panose="02020603050405020304" charset="0"/>
                <a:cs typeface="Times New Roman" panose="02020603050405020304" charset="0"/>
              </a:rPr>
              <a:t>Implementation</a:t>
            </a:r>
            <a:endParaRPr lang="en-US" sz="2400">
              <a:latin typeface="Times New Roman" panose="02020603050405020304" charset="0"/>
              <a:cs typeface="Times New Roman" panose="02020603050405020304" charset="0"/>
            </a:endParaRPr>
          </a:p>
          <a:p>
            <a:pPr marL="342900" indent="-342900">
              <a:lnSpc>
                <a:spcPct val="150000"/>
              </a:lnSpc>
              <a:buFont typeface="Arial" panose="020B0604020202020204" pitchFamily="34" charset="0"/>
              <a:buChar char="•"/>
            </a:pPr>
            <a:r>
              <a:rPr lang="en-US" sz="2400">
                <a:latin typeface="Times New Roman" panose="02020603050405020304" charset="0"/>
                <a:cs typeface="Times New Roman" panose="02020603050405020304" charset="0"/>
              </a:rPr>
              <a:t>Conclusion</a:t>
            </a:r>
            <a:endParaRPr lang="en-US" sz="2400">
              <a:latin typeface="Times New Roman" panose="02020603050405020304" charset="0"/>
              <a:cs typeface="Times New Roman" panose="02020603050405020304" charset="0"/>
            </a:endParaRPr>
          </a:p>
          <a:p>
            <a:pPr marL="342900" indent="-342900"/>
            <a:endParaRPr lang="en-US" sz="2400">
              <a:latin typeface="Times New Roman" panose="02020603050405020304" charset="0"/>
              <a:cs typeface="Times New Roman" panose="02020603050405020304" charset="0"/>
            </a:endParaRPr>
          </a:p>
        </p:txBody>
      </p:sp>
      <p:sp>
        <p:nvSpPr>
          <p:cNvPr id="3" name="Text Box 2"/>
          <p:cNvSpPr txBox="1"/>
          <p:nvPr/>
        </p:nvSpPr>
        <p:spPr>
          <a:xfrm>
            <a:off x="440055" y="571500"/>
            <a:ext cx="298450" cy="368300"/>
          </a:xfrm>
          <a:prstGeom prst="rect">
            <a:avLst/>
          </a:prstGeom>
          <a:noFill/>
        </p:spPr>
        <p:txBody>
          <a:bodyPr wrap="none" rtlCol="0">
            <a:spAutoFit/>
          </a:bodyPr>
          <a:p>
            <a:r>
              <a:rPr lang="en-US"/>
              <a:t>2</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 name="Picture 2"/>
          <p:cNvPicPr>
            <a:picLocks noChangeAspect="1"/>
          </p:cNvPicPr>
          <p:nvPr/>
        </p:nvPicPr>
        <p:blipFill>
          <a:blip r:embed="rId1"/>
          <a:stretch>
            <a:fillRect/>
          </a:stretch>
        </p:blipFill>
        <p:spPr>
          <a:xfrm>
            <a:off x="1176020" y="714375"/>
            <a:ext cx="10298430" cy="5793105"/>
          </a:xfrm>
          <a:prstGeom prst="rect">
            <a:avLst/>
          </a:prstGeom>
        </p:spPr>
      </p:pic>
      <p:sp>
        <p:nvSpPr>
          <p:cNvPr id="2" name="Text Box 1"/>
          <p:cNvSpPr txBox="1"/>
          <p:nvPr/>
        </p:nvSpPr>
        <p:spPr>
          <a:xfrm>
            <a:off x="268605" y="528955"/>
            <a:ext cx="414020" cy="368300"/>
          </a:xfrm>
          <a:prstGeom prst="rect">
            <a:avLst/>
          </a:prstGeom>
          <a:noFill/>
        </p:spPr>
        <p:txBody>
          <a:bodyPr wrap="none" rtlCol="0">
            <a:spAutoFit/>
          </a:bodyPr>
          <a:p>
            <a:r>
              <a:rPr lang="en-US"/>
              <a:t>20</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Text Box 1"/>
          <p:cNvSpPr txBox="1"/>
          <p:nvPr/>
        </p:nvSpPr>
        <p:spPr>
          <a:xfrm>
            <a:off x="1361440" y="1086485"/>
            <a:ext cx="11207115" cy="3753485"/>
          </a:xfrm>
          <a:prstGeom prst="rect">
            <a:avLst/>
          </a:prstGeom>
          <a:noFill/>
        </p:spPr>
        <p:txBody>
          <a:bodyPr wrap="square" rtlCol="0">
            <a:spAutoFit/>
          </a:bodyPr>
          <a:lstStyle/>
          <a:p>
            <a:r>
              <a:rPr lang="en-IN" altLang="en-US" sz="2000">
                <a:latin typeface="Times New Roman" panose="02020603050405020304" charset="0"/>
                <a:cs typeface="Times New Roman" panose="02020603050405020304" charset="0"/>
              </a:rPr>
              <a:t>The dataset is split into two for training and testing.The trained model is saved and is used for </a:t>
            </a:r>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prediction.</a:t>
            </a:r>
            <a:endParaRPr lang="en-IN" altLang="en-US" sz="2000">
              <a:latin typeface="Times New Roman" panose="02020603050405020304" charset="0"/>
              <a:cs typeface="Times New Roman" panose="02020603050405020304" charset="0"/>
            </a:endParaRPr>
          </a:p>
          <a:p>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Then we will load the trained model then use it for prediction.Each label is given a different color</a:t>
            </a:r>
            <a:endParaRPr lang="en-IN" altLang="en-US" sz="2000">
              <a:latin typeface="Times New Roman" panose="02020603050405020304" charset="0"/>
              <a:cs typeface="Times New Roman" panose="02020603050405020304" charset="0"/>
            </a:endParaRPr>
          </a:p>
          <a:p>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Implementing the trained model for face detection.</a:t>
            </a:r>
            <a:endParaRPr lang="en-IN" altLang="en-US" sz="2000">
              <a:latin typeface="Times New Roman" panose="02020603050405020304" charset="0"/>
              <a:cs typeface="Times New Roman" panose="02020603050405020304" charset="0"/>
            </a:endParaRPr>
          </a:p>
          <a:p>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Processing the loaded data and deep learning is applied using CNN.</a:t>
            </a:r>
            <a:endParaRPr lang="en-IN" altLang="en-US" sz="2000">
              <a:latin typeface="Times New Roman" panose="02020603050405020304" charset="0"/>
              <a:cs typeface="Times New Roman" panose="02020603050405020304" charset="0"/>
            </a:endParaRPr>
          </a:p>
          <a:p>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Then it is connected to a real time camera for real time prediction.</a:t>
            </a:r>
            <a:endParaRPr lang="en-IN" altLang="en-US" sz="2000">
              <a:latin typeface="Times New Roman" panose="02020603050405020304" charset="0"/>
              <a:cs typeface="Times New Roman" panose="02020603050405020304" charset="0"/>
            </a:endParaRPr>
          </a:p>
          <a:p>
            <a:endParaRPr lang="en-IN" altLang="en-US" sz="2000">
              <a:latin typeface="Times New Roman" panose="02020603050405020304" charset="0"/>
              <a:cs typeface="Times New Roman" panose="02020603050405020304" charset="0"/>
            </a:endParaRPr>
          </a:p>
          <a:p>
            <a:r>
              <a:rPr lang="en-IN" altLang="en-US"/>
              <a:t>	</a:t>
            </a:r>
            <a:endParaRPr lang="en-IN" altLang="en-US"/>
          </a:p>
        </p:txBody>
      </p:sp>
      <p:sp>
        <p:nvSpPr>
          <p:cNvPr id="3" name="Text Box 2"/>
          <p:cNvSpPr txBox="1"/>
          <p:nvPr/>
        </p:nvSpPr>
        <p:spPr>
          <a:xfrm>
            <a:off x="284480" y="485775"/>
            <a:ext cx="414020" cy="368300"/>
          </a:xfrm>
          <a:prstGeom prst="rect">
            <a:avLst/>
          </a:prstGeom>
          <a:noFill/>
        </p:spPr>
        <p:txBody>
          <a:bodyPr wrap="none" rtlCol="0">
            <a:spAutoFit/>
          </a:bodyPr>
          <a:p>
            <a:r>
              <a:rPr lang="en-US"/>
              <a:t>21</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4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ext Box 1"/>
          <p:cNvSpPr txBox="1"/>
          <p:nvPr/>
        </p:nvSpPr>
        <p:spPr>
          <a:xfrm>
            <a:off x="688975" y="1524635"/>
            <a:ext cx="9659620" cy="3138170"/>
          </a:xfrm>
          <a:prstGeom prst="rect">
            <a:avLst/>
          </a:prstGeom>
          <a:noFill/>
        </p:spPr>
        <p:txBody>
          <a:bodyPr wrap="square" rtlCol="0">
            <a:spAutoFit/>
          </a:bodyPr>
          <a:p>
            <a:pPr algn="l"/>
            <a:r>
              <a:rPr lang="en-US" sz="2000" b="1">
                <a:latin typeface="Times New Roman" panose="02020603050405020304" charset="0"/>
                <a:cs typeface="Times New Roman" panose="02020603050405020304" charset="0"/>
              </a:rPr>
              <a:t>ALGORITHM USED</a:t>
            </a:r>
            <a:endParaRPr lang="en-US" sz="2000" b="1">
              <a:latin typeface="Times New Roman" panose="02020603050405020304" charset="0"/>
              <a:cs typeface="Times New Roman" panose="02020603050405020304" charset="0"/>
            </a:endParaRPr>
          </a:p>
          <a:p>
            <a:pPr algn="l"/>
            <a:endParaRPr lang="en-US"/>
          </a:p>
          <a:p>
            <a:pPr algn="l"/>
            <a:r>
              <a:rPr lang="en-US" sz="2000" b="1">
                <a:latin typeface="Times New Roman" panose="02020603050405020304" charset="0"/>
                <a:cs typeface="Times New Roman" panose="02020603050405020304" charset="0"/>
              </a:rPr>
              <a:t>CNN</a:t>
            </a:r>
            <a:r>
              <a:rPr lang="en-US" sz="2000">
                <a:latin typeface="Times New Roman" panose="02020603050405020304" charset="0"/>
                <a:cs typeface="Times New Roman" panose="02020603050405020304" charset="0"/>
              </a:rPr>
              <a:t>- CNN used in Face mask detection.  CNN which takes images frames as an input. After getting frames from image it will processed using image processing techniques for feature evaluation. We extract different features from those images regardless of their events in it consists.</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b="1">
                <a:latin typeface="Times New Roman" panose="02020603050405020304" charset="0"/>
                <a:cs typeface="Times New Roman" panose="02020603050405020304" charset="0"/>
              </a:rPr>
              <a:t>DNN</a:t>
            </a:r>
            <a:r>
              <a:rPr lang="en-US" sz="2000">
                <a:latin typeface="Times New Roman" panose="02020603050405020304" charset="0"/>
                <a:cs typeface="Times New Roman" panose="02020603050405020304" charset="0"/>
              </a:rPr>
              <a:t>- DNN used in Social Distancing. The use of DNN in our system is to predict the number of counts by taking the input from CNN and the database. Deep neural networks are current the foundation for many modern artificial intelligence applications.</a:t>
            </a:r>
            <a:endParaRPr lang="en-US" sz="2000">
              <a:latin typeface="Times New Roman" panose="02020603050405020304" charset="0"/>
              <a:cs typeface="Times New Roman" panose="02020603050405020304" charset="0"/>
            </a:endParaRPr>
          </a:p>
        </p:txBody>
      </p:sp>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3" name="Text Box 2"/>
          <p:cNvSpPr txBox="1"/>
          <p:nvPr/>
        </p:nvSpPr>
        <p:spPr>
          <a:xfrm>
            <a:off x="274955" y="567690"/>
            <a:ext cx="414020" cy="368300"/>
          </a:xfrm>
          <a:prstGeom prst="rect">
            <a:avLst/>
          </a:prstGeom>
          <a:noFill/>
        </p:spPr>
        <p:txBody>
          <a:bodyPr wrap="none" rtlCol="0">
            <a:spAutoFit/>
          </a:bodyPr>
          <a:p>
            <a:r>
              <a:rPr lang="en-US"/>
              <a:t>22</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Text Box 5"/>
          <p:cNvSpPr txBox="1"/>
          <p:nvPr/>
        </p:nvSpPr>
        <p:spPr>
          <a:xfrm>
            <a:off x="1654810" y="467360"/>
            <a:ext cx="4234815" cy="583565"/>
          </a:xfrm>
          <a:prstGeom prst="rect">
            <a:avLst/>
          </a:prstGeom>
          <a:noFill/>
        </p:spPr>
        <p:txBody>
          <a:bodyPr wrap="none" rtlCol="0">
            <a:spAutoFit/>
          </a:bodyPr>
          <a:lstStyle/>
          <a:p>
            <a:pPr algn="l"/>
            <a:r>
              <a:rPr lang="en-US" sz="3200" b="1" u="sng">
                <a:latin typeface="Times New Roman" panose="02020603050405020304" charset="0"/>
                <a:cs typeface="Times New Roman" panose="02020603050405020304" charset="0"/>
                <a:sym typeface="+mn-ea"/>
              </a:rPr>
              <a:t>TRAINING</a:t>
            </a:r>
            <a:r>
              <a:rPr lang="en-US" sz="3200" b="1">
                <a:latin typeface="Times New Roman" panose="02020603050405020304" charset="0"/>
                <a:cs typeface="Times New Roman" panose="02020603050405020304" charset="0"/>
                <a:sym typeface="+mn-ea"/>
              </a:rPr>
              <a:t>: </a:t>
            </a:r>
            <a:r>
              <a:rPr lang="en-US" sz="3200">
                <a:latin typeface="Times New Roman" panose="02020603050405020304" charset="0"/>
                <a:cs typeface="Times New Roman" panose="02020603050405020304" charset="0"/>
                <a:sym typeface="+mn-ea"/>
              </a:rPr>
              <a:t>10 epochs </a:t>
            </a:r>
            <a:endParaRPr lang="en-US" sz="3200">
              <a:latin typeface="Times New Roman" panose="02020603050405020304" charset="0"/>
              <a:cs typeface="Times New Roman" panose="02020603050405020304" charset="0"/>
              <a:sym typeface="+mn-ea"/>
            </a:endParaRPr>
          </a:p>
        </p:txBody>
      </p:sp>
      <p:pic>
        <p:nvPicPr>
          <p:cNvPr id="7" name="Picture 6" descr="WhatsApp Image 2022-04-11 at 11.09.21 PM"/>
          <p:cNvPicPr>
            <a:picLocks noChangeAspect="1"/>
          </p:cNvPicPr>
          <p:nvPr/>
        </p:nvPicPr>
        <p:blipFill>
          <a:blip r:embed="rId1"/>
          <a:stretch>
            <a:fillRect/>
          </a:stretch>
        </p:blipFill>
        <p:spPr>
          <a:xfrm>
            <a:off x="462915" y="1384935"/>
            <a:ext cx="10487025" cy="4540250"/>
          </a:xfrm>
          <a:prstGeom prst="rect">
            <a:avLst/>
          </a:prstGeom>
        </p:spPr>
      </p:pic>
      <p:sp>
        <p:nvSpPr>
          <p:cNvPr id="2" name="Text Box 1"/>
          <p:cNvSpPr txBox="1"/>
          <p:nvPr/>
        </p:nvSpPr>
        <p:spPr>
          <a:xfrm>
            <a:off x="325755" y="600710"/>
            <a:ext cx="414020" cy="368300"/>
          </a:xfrm>
          <a:prstGeom prst="rect">
            <a:avLst/>
          </a:prstGeom>
          <a:noFill/>
        </p:spPr>
        <p:txBody>
          <a:bodyPr wrap="none" rtlCol="0">
            <a:spAutoFit/>
          </a:bodyPr>
          <a:p>
            <a:r>
              <a:rPr lang="en-US"/>
              <a:t>23</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2" name="Picture 1" descr="Arch of CNN"/>
          <p:cNvPicPr>
            <a:picLocks noChangeAspect="1"/>
          </p:cNvPicPr>
          <p:nvPr/>
        </p:nvPicPr>
        <p:blipFill>
          <a:blip r:embed="rId1"/>
          <a:stretch>
            <a:fillRect/>
          </a:stretch>
        </p:blipFill>
        <p:spPr>
          <a:xfrm>
            <a:off x="476250" y="1976120"/>
            <a:ext cx="11239500" cy="3378200"/>
          </a:xfrm>
          <a:prstGeom prst="rect">
            <a:avLst/>
          </a:prstGeom>
        </p:spPr>
      </p:pic>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126"/>
          <p:cNvSpPr/>
          <p:nvPr/>
        </p:nvSpPr>
        <p:spPr>
          <a:xfrm rot="5400000">
            <a:off x="832982"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 Box 2"/>
          <p:cNvSpPr txBox="1"/>
          <p:nvPr/>
        </p:nvSpPr>
        <p:spPr>
          <a:xfrm>
            <a:off x="274955" y="567690"/>
            <a:ext cx="414020" cy="368300"/>
          </a:xfrm>
          <a:prstGeom prst="rect">
            <a:avLst/>
          </a:prstGeom>
          <a:noFill/>
        </p:spPr>
        <p:txBody>
          <a:bodyPr wrap="none" rtlCol="0">
            <a:spAutoFit/>
          </a:bodyPr>
          <a:p>
            <a:r>
              <a:rPr lang="en-US"/>
              <a:t>24</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100" name="Picture 99"/>
          <p:cNvPicPr/>
          <p:nvPr/>
        </p:nvPicPr>
        <p:blipFill>
          <a:blip r:embed="rId1"/>
          <a:stretch>
            <a:fillRect/>
          </a:stretch>
        </p:blipFill>
        <p:spPr>
          <a:xfrm>
            <a:off x="873125" y="1671955"/>
            <a:ext cx="4993005" cy="3325495"/>
          </a:xfrm>
          <a:prstGeom prst="rect">
            <a:avLst/>
          </a:prstGeom>
          <a:noFill/>
          <a:ln w="9525">
            <a:noFill/>
          </a:ln>
        </p:spPr>
      </p:pic>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 Box 4"/>
          <p:cNvSpPr txBox="1"/>
          <p:nvPr/>
        </p:nvSpPr>
        <p:spPr>
          <a:xfrm>
            <a:off x="1408430" y="631825"/>
            <a:ext cx="2320290" cy="521970"/>
          </a:xfrm>
          <a:prstGeom prst="rect">
            <a:avLst/>
          </a:prstGeom>
          <a:noFill/>
        </p:spPr>
        <p:txBody>
          <a:bodyPr wrap="none" rtlCol="0">
            <a:spAutoFit/>
          </a:bodyPr>
          <a:lstStyle/>
          <a:p>
            <a:r>
              <a:rPr lang="en-US" sz="2800" b="1" u="sng">
                <a:latin typeface="Times New Roman" panose="02020603050405020304" charset="0"/>
                <a:cs typeface="Times New Roman" panose="02020603050405020304" charset="0"/>
              </a:rPr>
              <a:t>ACCURACY</a:t>
            </a:r>
            <a:r>
              <a:rPr lang="en-US" sz="2800" b="1">
                <a:latin typeface="Times New Roman" panose="02020603050405020304" charset="0"/>
                <a:cs typeface="Times New Roman" panose="02020603050405020304" charset="0"/>
              </a:rPr>
              <a:t>:</a:t>
            </a:r>
            <a:endParaRPr lang="en-US" sz="2800" b="1">
              <a:latin typeface="Times New Roman" panose="02020603050405020304" charset="0"/>
              <a:cs typeface="Times New Roman" panose="02020603050405020304" charset="0"/>
            </a:endParaRPr>
          </a:p>
        </p:txBody>
      </p:sp>
      <p:pic>
        <p:nvPicPr>
          <p:cNvPr id="2" name="Picture 1" descr="WhatsApp Image 2022-04-13 at 9.47.10 AM"/>
          <p:cNvPicPr>
            <a:picLocks noChangeAspect="1"/>
          </p:cNvPicPr>
          <p:nvPr/>
        </p:nvPicPr>
        <p:blipFill>
          <a:blip r:embed="rId2"/>
          <a:stretch>
            <a:fillRect/>
          </a:stretch>
        </p:blipFill>
        <p:spPr>
          <a:xfrm>
            <a:off x="6319520" y="1773555"/>
            <a:ext cx="5147310" cy="3253740"/>
          </a:xfrm>
          <a:prstGeom prst="rect">
            <a:avLst/>
          </a:prstGeom>
        </p:spPr>
      </p:pic>
      <p:sp>
        <p:nvSpPr>
          <p:cNvPr id="3" name="Text Box 2"/>
          <p:cNvSpPr txBox="1"/>
          <p:nvPr/>
        </p:nvSpPr>
        <p:spPr>
          <a:xfrm>
            <a:off x="274955" y="631825"/>
            <a:ext cx="414020" cy="368300"/>
          </a:xfrm>
          <a:prstGeom prst="rect">
            <a:avLst/>
          </a:prstGeom>
          <a:noFill/>
        </p:spPr>
        <p:txBody>
          <a:bodyPr wrap="none" rtlCol="0">
            <a:spAutoFit/>
          </a:bodyPr>
          <a:p>
            <a:r>
              <a:rPr lang="en-US"/>
              <a:t>25</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650865" y="988695"/>
            <a:ext cx="5758180" cy="5379085"/>
          </a:xfrm>
          <a:prstGeom prst="rect">
            <a:avLst/>
          </a:prstGeom>
        </p:spPr>
      </p:pic>
      <p:sp>
        <p:nvSpPr>
          <p:cNvPr id="5" name="Text Box 4"/>
          <p:cNvSpPr txBox="1"/>
          <p:nvPr/>
        </p:nvSpPr>
        <p:spPr>
          <a:xfrm>
            <a:off x="2988310" y="207645"/>
            <a:ext cx="7987030" cy="583565"/>
          </a:xfrm>
          <a:prstGeom prst="rect">
            <a:avLst/>
          </a:prstGeom>
          <a:noFill/>
        </p:spPr>
        <p:txBody>
          <a:bodyPr wrap="square" rtlCol="0">
            <a:spAutoFit/>
          </a:bodyPr>
          <a:lstStyle/>
          <a:p>
            <a:r>
              <a:rPr lang="en-US" sz="3200" b="1">
                <a:latin typeface="Times New Roman" panose="02020603050405020304" charset="0"/>
                <a:cs typeface="Times New Roman" panose="02020603050405020304" charset="0"/>
              </a:rPr>
              <a:t>SOCIAL DISTANCING</a:t>
            </a:r>
            <a:endParaRPr lang="en-US" sz="3200" b="1">
              <a:latin typeface="Times New Roman" panose="02020603050405020304" charset="0"/>
              <a:cs typeface="Times New Roman" panose="02020603050405020304" charset="0"/>
            </a:endParaRPr>
          </a:p>
        </p:txBody>
      </p:sp>
      <p:sp>
        <p:nvSpPr>
          <p:cNvPr id="6" name="Text Box 5"/>
          <p:cNvSpPr txBox="1"/>
          <p:nvPr/>
        </p:nvSpPr>
        <p:spPr>
          <a:xfrm>
            <a:off x="435610" y="1242060"/>
            <a:ext cx="5133975" cy="4707890"/>
          </a:xfrm>
          <a:prstGeom prst="rect">
            <a:avLst/>
          </a:prstGeom>
          <a:noFill/>
        </p:spPr>
        <p:txBody>
          <a:bodyPr wrap="square" rtlCol="0">
            <a:spAutoFit/>
          </a:bodyPr>
          <a:lstStyle/>
          <a:p>
            <a:pPr algn="l"/>
            <a:r>
              <a:rPr lang="en-US" sz="2000">
                <a:latin typeface="Times New Roman" panose="02020603050405020304" charset="0"/>
                <a:cs typeface="Times New Roman" panose="02020603050405020304" charset="0"/>
              </a:rPr>
              <a:t>We can use OpenCV, computer vision, and deep learning to implement social distancing detectors.</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The steps to build a social distancing detector include:</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Apply object detection to detect all people (and only people) in a video stream.</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Compute the pairwise distances between all detected people</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Based on these distances, check to see if any two people are less than N pixels apart</a:t>
            </a:r>
            <a:endParaRPr lang="en-US" sz="2000">
              <a:latin typeface="Times New Roman" panose="02020603050405020304" charset="0"/>
              <a:cs typeface="Times New Roman" panose="02020603050405020304" charset="0"/>
            </a:endParaRPr>
          </a:p>
        </p:txBody>
      </p:sp>
      <p:sp>
        <p:nvSpPr>
          <p:cNvPr id="2"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Text Box 3"/>
          <p:cNvSpPr txBox="1"/>
          <p:nvPr/>
        </p:nvSpPr>
        <p:spPr>
          <a:xfrm>
            <a:off x="254000" y="643255"/>
            <a:ext cx="414020" cy="368300"/>
          </a:xfrm>
          <a:prstGeom prst="rect">
            <a:avLst/>
          </a:prstGeom>
          <a:noFill/>
        </p:spPr>
        <p:txBody>
          <a:bodyPr wrap="none" rtlCol="0">
            <a:spAutoFit/>
          </a:bodyPr>
          <a:p>
            <a:r>
              <a:rPr lang="en-US"/>
              <a:t>26</a:t>
            </a:r>
            <a:endParaRPr 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Text Box 3"/>
          <p:cNvSpPr txBox="1"/>
          <p:nvPr/>
        </p:nvSpPr>
        <p:spPr>
          <a:xfrm>
            <a:off x="1459865" y="1668145"/>
            <a:ext cx="8933180" cy="4399915"/>
          </a:xfrm>
          <a:prstGeom prst="rect">
            <a:avLst/>
          </a:prstGeom>
          <a:noFill/>
        </p:spPr>
        <p:txBody>
          <a:bodyPr wrap="square" rtlCol="0">
            <a:spAutoFit/>
          </a:bodyPr>
          <a:lstStyle/>
          <a:p>
            <a:pPr algn="l"/>
            <a:r>
              <a:rPr lang="en-US"/>
              <a:t> </a:t>
            </a:r>
            <a:r>
              <a:rPr lang="en-US" sz="2000">
                <a:latin typeface="Times New Roman" panose="02020603050405020304" charset="0"/>
                <a:cs typeface="Times New Roman" panose="02020603050405020304" charset="0"/>
              </a:rPr>
              <a:t>The frame is taken from your video file that have been given as input.</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The YOLO model can detect many types of objects, here it is specifically for the person class, as we won’t be considering other objects.</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The result consist of </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1)Bounding box of each person</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2)Centroid of each person</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The number of people are also counted after detecting people and is shown in the final result.</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p:txBody>
      </p:sp>
      <p:sp>
        <p:nvSpPr>
          <p:cNvPr id="3"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Text Box 1"/>
          <p:cNvSpPr txBox="1"/>
          <p:nvPr/>
        </p:nvSpPr>
        <p:spPr>
          <a:xfrm>
            <a:off x="177800" y="567690"/>
            <a:ext cx="414020" cy="368300"/>
          </a:xfrm>
          <a:prstGeom prst="rect">
            <a:avLst/>
          </a:prstGeom>
          <a:noFill/>
        </p:spPr>
        <p:txBody>
          <a:bodyPr wrap="none" rtlCol="0">
            <a:spAutoFit/>
          </a:bodyPr>
          <a:p>
            <a:r>
              <a:rPr lang="en-US"/>
              <a:t>27</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 name="Text Box 2"/>
          <p:cNvSpPr txBox="1"/>
          <p:nvPr/>
        </p:nvSpPr>
        <p:spPr>
          <a:xfrm>
            <a:off x="1023620" y="1025525"/>
            <a:ext cx="4759960" cy="829945"/>
          </a:xfrm>
          <a:prstGeom prst="rect">
            <a:avLst/>
          </a:prstGeom>
          <a:noFill/>
        </p:spPr>
        <p:txBody>
          <a:bodyPr wrap="square" rtlCol="0">
            <a:spAutoFit/>
          </a:bodyPr>
          <a:lstStyle/>
          <a:p>
            <a:endParaRPr lang="en-IN" altLang="en-US" sz="2400" b="1" u="sng">
              <a:latin typeface="Times New Roman" panose="02020603050405020304" charset="0"/>
              <a:cs typeface="Times New Roman" panose="02020603050405020304" charset="0"/>
            </a:endParaRPr>
          </a:p>
          <a:p>
            <a:r>
              <a:rPr lang="en-IN" altLang="en-US" sz="2400" b="1" u="sng">
                <a:latin typeface="Times New Roman" panose="02020603050405020304" charset="0"/>
                <a:cs typeface="Times New Roman" panose="02020603050405020304" charset="0"/>
              </a:rPr>
              <a:t>STEPS IN SOCIAL DISTANCING</a:t>
            </a:r>
            <a:endParaRPr lang="en-IN" altLang="en-US" sz="2400" b="1" u="sng">
              <a:latin typeface="Times New Roman" panose="02020603050405020304" charset="0"/>
              <a:cs typeface="Times New Roman" panose="02020603050405020304" charset="0"/>
            </a:endParaRPr>
          </a:p>
        </p:txBody>
      </p:sp>
      <p:sp>
        <p:nvSpPr>
          <p:cNvPr id="5" name="Text Box 4"/>
          <p:cNvSpPr txBox="1"/>
          <p:nvPr/>
        </p:nvSpPr>
        <p:spPr>
          <a:xfrm>
            <a:off x="796290" y="1798320"/>
            <a:ext cx="8383905" cy="4092575"/>
          </a:xfrm>
          <a:prstGeom prst="rect">
            <a:avLst/>
          </a:prstGeom>
          <a:noFill/>
        </p:spPr>
        <p:txBody>
          <a:bodyPr wrap="square" rtlCol="0">
            <a:spAutoFit/>
          </a:bodyPr>
          <a:lstStyle/>
          <a:p>
            <a:endParaRPr lang="en-IN" altLang="en-US" sz="2000">
              <a:latin typeface="Times New Roman" panose="02020603050405020304" charset="0"/>
              <a:cs typeface="Times New Roman" panose="02020603050405020304" charset="0"/>
            </a:endParaRPr>
          </a:p>
          <a:p>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1.Data Preprocessing.</a:t>
            </a:r>
            <a:endParaRPr lang="en-IN" altLang="en-US" sz="2000">
              <a:latin typeface="Times New Roman" panose="02020603050405020304" charset="0"/>
              <a:cs typeface="Times New Roman" panose="02020603050405020304" charset="0"/>
            </a:endParaRPr>
          </a:p>
          <a:p>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2.Training of data.</a:t>
            </a:r>
            <a:endParaRPr lang="en-IN" altLang="en-US" sz="2000">
              <a:latin typeface="Times New Roman" panose="02020603050405020304" charset="0"/>
              <a:cs typeface="Times New Roman" panose="02020603050405020304" charset="0"/>
            </a:endParaRPr>
          </a:p>
          <a:p>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3.Testing of data.</a:t>
            </a:r>
            <a:endParaRPr lang="en-IN" altLang="en-US" sz="2000">
              <a:latin typeface="Times New Roman" panose="02020603050405020304" charset="0"/>
              <a:cs typeface="Times New Roman" panose="02020603050405020304" charset="0"/>
            </a:endParaRPr>
          </a:p>
          <a:p>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4. People Detection using YOLO V3.</a:t>
            </a:r>
            <a:endParaRPr lang="en-IN" altLang="en-US" sz="2000">
              <a:latin typeface="Times New Roman" panose="02020603050405020304" charset="0"/>
              <a:cs typeface="Times New Roman" panose="02020603050405020304" charset="0"/>
            </a:endParaRPr>
          </a:p>
          <a:p>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5. Calculating the Euclidian Distance between the people.</a:t>
            </a:r>
            <a:endParaRPr lang="en-IN" altLang="en-US" sz="2000">
              <a:latin typeface="Times New Roman" panose="02020603050405020304" charset="0"/>
              <a:cs typeface="Times New Roman" panose="02020603050405020304" charset="0"/>
            </a:endParaRPr>
          </a:p>
          <a:p>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6.Classifying the people according to the distance calculated between them.</a:t>
            </a:r>
            <a:endParaRPr lang="en-IN" altLang="en-US" sz="2000">
              <a:latin typeface="Times New Roman" panose="02020603050405020304" charset="0"/>
              <a:cs typeface="Times New Roman" panose="02020603050405020304" charset="0"/>
            </a:endParaRPr>
          </a:p>
        </p:txBody>
      </p:sp>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2"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4" name="Text Box 3"/>
          <p:cNvSpPr txBox="1"/>
          <p:nvPr/>
        </p:nvSpPr>
        <p:spPr>
          <a:xfrm>
            <a:off x="254000" y="586105"/>
            <a:ext cx="414020" cy="368300"/>
          </a:xfrm>
          <a:prstGeom prst="rect">
            <a:avLst/>
          </a:prstGeom>
          <a:noFill/>
        </p:spPr>
        <p:txBody>
          <a:bodyPr wrap="none" rtlCol="0">
            <a:spAutoFit/>
          </a:bodyPr>
          <a:p>
            <a:r>
              <a:rPr lang="en-US"/>
              <a:t>28</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 Box 4"/>
          <p:cNvSpPr txBox="1"/>
          <p:nvPr/>
        </p:nvSpPr>
        <p:spPr>
          <a:xfrm>
            <a:off x="2189480" y="724535"/>
            <a:ext cx="1771650" cy="583565"/>
          </a:xfrm>
          <a:prstGeom prst="rect">
            <a:avLst/>
          </a:prstGeom>
          <a:noFill/>
        </p:spPr>
        <p:txBody>
          <a:bodyPr wrap="none" rtlCol="0">
            <a:spAutoFit/>
          </a:bodyPr>
          <a:lstStyle/>
          <a:p>
            <a:r>
              <a:rPr lang="en-IN" altLang="en-US" sz="3200" b="1" u="sng">
                <a:latin typeface="Times New Roman" panose="02020603050405020304" charset="0"/>
                <a:cs typeface="Times New Roman" panose="02020603050405020304" charset="0"/>
              </a:rPr>
              <a:t>RESULT</a:t>
            </a:r>
            <a:endParaRPr lang="en-IN" altLang="en-US" sz="3200" b="1" u="sng">
              <a:latin typeface="Times New Roman" panose="02020603050405020304" charset="0"/>
              <a:cs typeface="Times New Roman" panose="02020603050405020304" charset="0"/>
            </a:endParaRPr>
          </a:p>
        </p:txBody>
      </p:sp>
      <p:pic>
        <p:nvPicPr>
          <p:cNvPr id="8" name="Picture 7" descr="Screenshot 2022-04-13 091319"/>
          <p:cNvPicPr>
            <a:picLocks noChangeAspect="1"/>
          </p:cNvPicPr>
          <p:nvPr/>
        </p:nvPicPr>
        <p:blipFill>
          <a:blip r:embed="rId1"/>
          <a:stretch>
            <a:fillRect/>
          </a:stretch>
        </p:blipFill>
        <p:spPr>
          <a:xfrm>
            <a:off x="6613525" y="1390650"/>
            <a:ext cx="4909185" cy="4276725"/>
          </a:xfrm>
          <a:prstGeom prst="rect">
            <a:avLst/>
          </a:prstGeom>
        </p:spPr>
      </p:pic>
      <p:pic>
        <p:nvPicPr>
          <p:cNvPr id="9" name="Picture 8" descr="Screenshot 2022-04-13 091239"/>
          <p:cNvPicPr>
            <a:picLocks noChangeAspect="1"/>
          </p:cNvPicPr>
          <p:nvPr/>
        </p:nvPicPr>
        <p:blipFill>
          <a:blip r:embed="rId2"/>
          <a:stretch>
            <a:fillRect/>
          </a:stretch>
        </p:blipFill>
        <p:spPr>
          <a:xfrm>
            <a:off x="456565" y="1405255"/>
            <a:ext cx="5501005" cy="4276725"/>
          </a:xfrm>
          <a:prstGeom prst="rect">
            <a:avLst/>
          </a:prstGeom>
        </p:spPr>
      </p:pic>
      <p:sp>
        <p:nvSpPr>
          <p:cNvPr id="2" name="Text Box 1"/>
          <p:cNvSpPr txBox="1"/>
          <p:nvPr/>
        </p:nvSpPr>
        <p:spPr>
          <a:xfrm>
            <a:off x="182245" y="614680"/>
            <a:ext cx="414020" cy="368300"/>
          </a:xfrm>
          <a:prstGeom prst="rect">
            <a:avLst/>
          </a:prstGeom>
          <a:noFill/>
        </p:spPr>
        <p:txBody>
          <a:bodyPr wrap="none" rtlCol="0">
            <a:spAutoFit/>
          </a:bodyPr>
          <a:p>
            <a:r>
              <a:rPr lang="en-US"/>
              <a:t>29</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7" name="Rectangle 39"/>
          <p:cNvSpPr>
            <a:spLocks noChangeArrowheads="1"/>
          </p:cNvSpPr>
          <p:nvPr/>
        </p:nvSpPr>
        <p:spPr bwMode="auto">
          <a:xfrm>
            <a:off x="1425575" y="386715"/>
            <a:ext cx="7609840"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2800" b="1" u="sng" dirty="0">
                <a:solidFill>
                  <a:schemeClr val="tx1"/>
                </a:solidFill>
                <a:latin typeface="Times New Roman" panose="02020603050405020304" charset="0"/>
                <a:ea typeface="Microsoft YaHei" panose="020B0503020204020204" pitchFamily="34" charset="-122"/>
                <a:cs typeface="Times New Roman" panose="02020603050405020304" charset="0"/>
              </a:rPr>
              <a:t>INTRODUCTION</a:t>
            </a:r>
            <a:endParaRPr lang="en-US" altLang="zh-CN" sz="2800" b="1" u="sng" dirty="0">
              <a:solidFill>
                <a:schemeClr val="tx1"/>
              </a:solidFill>
              <a:latin typeface="Times New Roman" panose="02020603050405020304" charset="0"/>
              <a:ea typeface="Microsoft YaHei" panose="020B0503020204020204" pitchFamily="34" charset="-122"/>
              <a:cs typeface="Times New Roman" panose="02020603050405020304" charset="0"/>
            </a:endParaRPr>
          </a:p>
        </p:txBody>
      </p:sp>
      <p:sp>
        <p:nvSpPr>
          <p:cNvPr id="126" name="矩形 125"/>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Text Box 9"/>
          <p:cNvSpPr txBox="1"/>
          <p:nvPr/>
        </p:nvSpPr>
        <p:spPr>
          <a:xfrm>
            <a:off x="1278255" y="1534160"/>
            <a:ext cx="9594215" cy="5815965"/>
          </a:xfrm>
          <a:prstGeom prst="rect">
            <a:avLst/>
          </a:prstGeom>
          <a:noFill/>
        </p:spPr>
        <p:txBody>
          <a:bodyPr wrap="square" rtlCol="0">
            <a:spAutoFit/>
          </a:bodyPr>
          <a:lstStyle/>
          <a:p>
            <a:r>
              <a:rPr lang="en-US" sz="2000">
                <a:latin typeface="Times New Roman" panose="02020603050405020304" charset="0"/>
                <a:cs typeface="Times New Roman" panose="02020603050405020304" charset="0"/>
              </a:rPr>
              <a:t>The COVID-19 pandemic has had devastating health and economic consequences, with unprecedented disruption to people's lives, the global economy and world trade.</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The proposed model can be integrated with Surveillance Cameras to impede the COVID-19 transmission by allowing the detection of people who are wearing masks and people not wearing face masks.</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sym typeface="+mn-ea"/>
              </a:rPr>
              <a:t>The crowd has also to be monitored to hinder the spread of covid.The number of people in a specific place have to be counted and be made sure its below the limit.</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sym typeface="+mn-ea"/>
              </a:rPr>
              <a:t>Proper social distancing also have to be ensured.The distance between people have to be measured and made sure they are not in close proximity to one another.</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p:txBody>
      </p:sp>
      <p:sp>
        <p:nvSpPr>
          <p:cNvPr id="2" name="Text Box 1"/>
          <p:cNvSpPr txBox="1"/>
          <p:nvPr/>
        </p:nvSpPr>
        <p:spPr>
          <a:xfrm>
            <a:off x="384810" y="534670"/>
            <a:ext cx="298450" cy="368300"/>
          </a:xfrm>
          <a:prstGeom prst="rect">
            <a:avLst/>
          </a:prstGeom>
          <a:noFill/>
        </p:spPr>
        <p:txBody>
          <a:bodyPr wrap="none" rtlCol="0">
            <a:spAutoFit/>
          </a:bodyPr>
          <a:p>
            <a:r>
              <a:rPr lang="en-US"/>
              <a:t>3</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14:bounceEnd="50000">
                                          <p:cBhvr additive="base">
                                            <p:cTn id="7" dur="500" fill="hold"/>
                                            <p:tgtEl>
                                              <p:spTgt spid="37"/>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 name="pedestrians">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688975" y="1036955"/>
            <a:ext cx="10147300" cy="4864735"/>
          </a:xfrm>
          <a:prstGeom prst="rect">
            <a:avLst/>
          </a:prstGeom>
        </p:spPr>
      </p:pic>
      <p:sp>
        <p:nvSpPr>
          <p:cNvPr id="2" name="Text Box 1"/>
          <p:cNvSpPr txBox="1"/>
          <p:nvPr/>
        </p:nvSpPr>
        <p:spPr>
          <a:xfrm>
            <a:off x="274955" y="668655"/>
            <a:ext cx="414020" cy="368300"/>
          </a:xfrm>
          <a:prstGeom prst="rect">
            <a:avLst/>
          </a:prstGeom>
          <a:noFill/>
        </p:spPr>
        <p:txBody>
          <a:bodyPr wrap="none" rtlCol="0">
            <a:spAutoFit/>
          </a:bodyPr>
          <a:p>
            <a:r>
              <a:rPr lang="en-US"/>
              <a:t>30</a:t>
            </a:r>
            <a:endParaRPr lang="en-US"/>
          </a:p>
        </p:txBody>
      </p:sp>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5"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video>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 name="Text Box 2"/>
          <p:cNvSpPr txBox="1"/>
          <p:nvPr/>
        </p:nvSpPr>
        <p:spPr>
          <a:xfrm>
            <a:off x="1685290" y="349250"/>
            <a:ext cx="2259965" cy="521970"/>
          </a:xfrm>
          <a:prstGeom prst="rect">
            <a:avLst/>
          </a:prstGeom>
          <a:noFill/>
        </p:spPr>
        <p:txBody>
          <a:bodyPr wrap="square" rtlCol="0">
            <a:spAutoFit/>
          </a:bodyPr>
          <a:lstStyle/>
          <a:p>
            <a:r>
              <a:rPr lang="en-US" sz="2800" b="1" u="sng">
                <a:latin typeface="Times New Roman" panose="02020603050405020304" charset="0"/>
                <a:cs typeface="Times New Roman" panose="02020603050405020304" charset="0"/>
              </a:rPr>
              <a:t>RESULT</a:t>
            </a:r>
            <a:endParaRPr lang="en-US" sz="2800" b="1" u="sng">
              <a:latin typeface="Times New Roman" panose="02020603050405020304" charset="0"/>
              <a:cs typeface="Times New Roman" panose="02020603050405020304" charset="0"/>
            </a:endParaRPr>
          </a:p>
        </p:txBody>
      </p:sp>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2606" y="1801984"/>
            <a:ext cx="5395044" cy="3254031"/>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352" y="1772773"/>
            <a:ext cx="5395042" cy="3254032"/>
          </a:xfrm>
          <a:prstGeom prst="rect">
            <a:avLst/>
          </a:prstGeom>
        </p:spPr>
      </p:pic>
      <p:sp>
        <p:nvSpPr>
          <p:cNvPr id="2" name="Text Box 1"/>
          <p:cNvSpPr txBox="1"/>
          <p:nvPr/>
        </p:nvSpPr>
        <p:spPr>
          <a:xfrm>
            <a:off x="268605" y="567690"/>
            <a:ext cx="414020" cy="368300"/>
          </a:xfrm>
          <a:prstGeom prst="rect">
            <a:avLst/>
          </a:prstGeom>
          <a:noFill/>
        </p:spPr>
        <p:txBody>
          <a:bodyPr wrap="none" rtlCol="0">
            <a:spAutoFit/>
          </a:bodyPr>
          <a:p>
            <a:r>
              <a:rPr lang="en-US"/>
              <a:t>31</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00" name="Picture 99"/>
          <p:cNvPicPr/>
          <p:nvPr/>
        </p:nvPicPr>
        <p:blipFill>
          <a:blip/>
          <a:stretch>
            <a:fillRect/>
          </a:stretch>
        </p:blipFill>
        <p:spPr>
          <a:xfrm>
            <a:off x="6096000" y="3429000"/>
            <a:ext cx="0" cy="0"/>
          </a:xfrm>
          <a:prstGeom prst="rect">
            <a:avLst/>
          </a:prstGeom>
          <a:noFill/>
          <a:ln w="9525">
            <a:noFill/>
          </a:ln>
        </p:spPr>
      </p:pic>
      <p:pic>
        <p:nvPicPr>
          <p:cNvPr id="101" name="Picture 100"/>
          <p:cNvPicPr/>
          <p:nvPr/>
        </p:nvPicPr>
        <p:blipFill>
          <a:blip/>
          <a:stretch>
            <a:fillRect/>
          </a:stretch>
        </p:blipFill>
        <p:spPr>
          <a:xfrm>
            <a:off x="6096000" y="3429000"/>
            <a:ext cx="0" cy="0"/>
          </a:xfrm>
          <a:prstGeom prst="rect">
            <a:avLst/>
          </a:prstGeom>
          <a:noFill/>
          <a:ln w="9525">
            <a:noFill/>
          </a:ln>
        </p:spPr>
      </p:pic>
      <p:pic>
        <p:nvPicPr>
          <p:cNvPr id="102" name="Picture 101"/>
          <p:cNvPicPr/>
          <p:nvPr/>
        </p:nvPicPr>
        <p:blipFill>
          <a:blip/>
          <a:stretch>
            <a:fillRect/>
          </a:stretch>
        </p:blipFill>
        <p:spPr>
          <a:xfrm>
            <a:off x="6096000" y="3429000"/>
            <a:ext cx="0" cy="0"/>
          </a:xfrm>
          <a:prstGeom prst="rect">
            <a:avLst/>
          </a:prstGeom>
          <a:noFill/>
          <a:ln w="9525">
            <a:noFill/>
          </a:ln>
        </p:spPr>
      </p:pic>
      <p:sp>
        <p:nvSpPr>
          <p:cNvPr id="4" name="Text Box 3"/>
          <p:cNvSpPr txBox="1"/>
          <p:nvPr/>
        </p:nvSpPr>
        <p:spPr>
          <a:xfrm>
            <a:off x="1555750" y="570230"/>
            <a:ext cx="2592705" cy="521970"/>
          </a:xfrm>
          <a:prstGeom prst="rect">
            <a:avLst/>
          </a:prstGeom>
          <a:noFill/>
        </p:spPr>
        <p:txBody>
          <a:bodyPr wrap="none" rtlCol="0">
            <a:spAutoFit/>
          </a:bodyPr>
          <a:lstStyle/>
          <a:p>
            <a:pPr algn="l"/>
            <a:r>
              <a:rPr lang="en-US" sz="2800" b="1" u="sng">
                <a:latin typeface="Times New Roman" panose="02020603050405020304" charset="0"/>
                <a:cs typeface="Times New Roman" panose="02020603050405020304" charset="0"/>
                <a:sym typeface="+mn-ea"/>
              </a:rPr>
              <a:t>CONCLUSION</a:t>
            </a:r>
            <a:endParaRPr lang="en-US" sz="2800" b="1" u="sng">
              <a:latin typeface="Times New Roman" panose="02020603050405020304" charset="0"/>
              <a:cs typeface="Times New Roman" panose="02020603050405020304" charset="0"/>
            </a:endParaRPr>
          </a:p>
        </p:txBody>
      </p:sp>
      <p:sp>
        <p:nvSpPr>
          <p:cNvPr id="2" name="Text Box 1"/>
          <p:cNvSpPr txBox="1"/>
          <p:nvPr/>
        </p:nvSpPr>
        <p:spPr>
          <a:xfrm>
            <a:off x="1391920" y="1558925"/>
            <a:ext cx="9975850" cy="4092575"/>
          </a:xfrm>
          <a:prstGeom prst="rect">
            <a:avLst/>
          </a:prstGeom>
          <a:noFill/>
        </p:spPr>
        <p:txBody>
          <a:bodyPr wrap="square" rtlCol="0">
            <a:spAutoFit/>
          </a:bodyPr>
          <a:lstStyle/>
          <a:p>
            <a:pPr algn="l"/>
            <a:r>
              <a:rPr lang="en-US" sz="2000">
                <a:latin typeface="Times New Roman" panose="02020603050405020304" charset="0"/>
                <a:cs typeface="Times New Roman" panose="02020603050405020304" charset="0"/>
              </a:rPr>
              <a:t>This system can prevent the spread of covid-19 by detecting whether people were wearing face masks or not.</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This system can be implemented in public areas like  malls,theatres,schools etc where there is a gathering of people.</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This system can also be implemented in Cement Industries, Chemical Plants, Hospitals where the chance of spread of disease, and at airports to detect travelers without masks.</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The proposed model can also be enhanced by means of including various parameters like</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peoples count, social distance.</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p:txBody>
      </p:sp>
      <p:sp>
        <p:nvSpPr>
          <p:cNvPr id="3"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 Box 4"/>
          <p:cNvSpPr txBox="1"/>
          <p:nvPr/>
        </p:nvSpPr>
        <p:spPr>
          <a:xfrm>
            <a:off x="282575" y="647065"/>
            <a:ext cx="414020" cy="368300"/>
          </a:xfrm>
          <a:prstGeom prst="rect">
            <a:avLst/>
          </a:prstGeom>
          <a:noFill/>
        </p:spPr>
        <p:txBody>
          <a:bodyPr wrap="none" rtlCol="0">
            <a:spAutoFit/>
          </a:bodyPr>
          <a:p>
            <a:r>
              <a:rPr lang="en-US"/>
              <a:t>32</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 Box 4"/>
          <p:cNvSpPr txBox="1"/>
          <p:nvPr/>
        </p:nvSpPr>
        <p:spPr>
          <a:xfrm>
            <a:off x="1719580" y="529590"/>
            <a:ext cx="2573655" cy="521970"/>
          </a:xfrm>
          <a:prstGeom prst="rect">
            <a:avLst/>
          </a:prstGeom>
          <a:noFill/>
        </p:spPr>
        <p:txBody>
          <a:bodyPr wrap="none" rtlCol="0">
            <a:spAutoFit/>
          </a:bodyPr>
          <a:lstStyle/>
          <a:p>
            <a:r>
              <a:rPr lang="en-US" sz="2800" b="1" u="sng">
                <a:solidFill>
                  <a:schemeClr val="tx1"/>
                </a:solidFill>
                <a:latin typeface="Times New Roman" panose="02020603050405020304" charset="0"/>
                <a:cs typeface="Times New Roman" panose="02020603050405020304" charset="0"/>
              </a:rPr>
              <a:t>REFERENCES</a:t>
            </a:r>
            <a:endParaRPr lang="en-US" sz="2800" b="1" u="sng">
              <a:solidFill>
                <a:schemeClr val="tx1"/>
              </a:solidFill>
              <a:latin typeface="Times New Roman" panose="02020603050405020304" charset="0"/>
              <a:cs typeface="Times New Roman" panose="02020603050405020304" charset="0"/>
            </a:endParaRPr>
          </a:p>
        </p:txBody>
      </p:sp>
      <p:sp>
        <p:nvSpPr>
          <p:cNvPr id="2" name="Text Box 1"/>
          <p:cNvSpPr txBox="1"/>
          <p:nvPr/>
        </p:nvSpPr>
        <p:spPr>
          <a:xfrm>
            <a:off x="1278255" y="1418590"/>
            <a:ext cx="9943465" cy="4399915"/>
          </a:xfrm>
          <a:prstGeom prst="rect">
            <a:avLst/>
          </a:prstGeom>
          <a:noFill/>
        </p:spPr>
        <p:txBody>
          <a:bodyPr wrap="square" rtlCol="0">
            <a:spAutoFit/>
          </a:bodyPr>
          <a:lstStyle/>
          <a:p>
            <a:pPr marL="342900" indent="-342900" algn="l">
              <a:buFont typeface="Wingdings" panose="05000000000000000000" charset="0"/>
              <a:buChar char="Ø"/>
            </a:pPr>
            <a:r>
              <a:rPr lang="en-US" sz="2000">
                <a:latin typeface="Times New Roman" panose="02020603050405020304" charset="0"/>
                <a:cs typeface="Times New Roman" panose="02020603050405020304" charset="0"/>
              </a:rPr>
              <a:t>"Face Mask Detection Using OpenCV," 2021 Third International Conference on Intelligent Communication Technologies and Virtual Mobile Networks (ICICV), 2021, pp. 1304-1309, doi: 10.1109/ICICV50876.2021.9388375.</a:t>
            </a:r>
            <a:endParaRPr lang="en-US" sz="2000">
              <a:latin typeface="Times New Roman" panose="02020603050405020304" charset="0"/>
              <a:cs typeface="Times New Roman" panose="02020603050405020304" charset="0"/>
            </a:endParaRPr>
          </a:p>
          <a:p>
            <a:pPr indent="0" algn="l">
              <a:buFont typeface="Wingdings" panose="05000000000000000000" charset="0"/>
              <a:buNone/>
            </a:pPr>
            <a:endParaRPr lang="en-US" sz="2000">
              <a:latin typeface="Times New Roman" panose="02020603050405020304" charset="0"/>
              <a:cs typeface="Times New Roman" panose="02020603050405020304" charset="0"/>
            </a:endParaRPr>
          </a:p>
          <a:p>
            <a:pPr marL="342900" indent="-342900" algn="l">
              <a:buFont typeface="Wingdings" panose="05000000000000000000" charset="0"/>
              <a:buChar char="Ø"/>
            </a:pPr>
            <a:r>
              <a:rPr lang="en-US" sz="2000">
                <a:latin typeface="Times New Roman" panose="02020603050405020304" charset="0"/>
                <a:cs typeface="Times New Roman" panose="02020603050405020304" charset="0"/>
              </a:rPr>
              <a:t>https://pyimagesearch.com/2020/05/04/covid-19-face-mask-detector-with-opencv-keras-tensorflow-and-deep-learning/</a:t>
            </a:r>
            <a:endParaRPr lang="en-US" sz="2000">
              <a:latin typeface="Times New Roman" panose="02020603050405020304" charset="0"/>
              <a:cs typeface="Times New Roman" panose="02020603050405020304" charset="0"/>
            </a:endParaRPr>
          </a:p>
          <a:p>
            <a:pPr indent="0" algn="l">
              <a:buFont typeface="Wingdings" panose="05000000000000000000" charset="0"/>
              <a:buNone/>
            </a:pPr>
            <a:endParaRPr lang="en-US" sz="2000">
              <a:latin typeface="Times New Roman" panose="02020603050405020304" charset="0"/>
              <a:cs typeface="Times New Roman" panose="02020603050405020304" charset="0"/>
            </a:endParaRPr>
          </a:p>
          <a:p>
            <a:pPr marL="342900" indent="-342900" algn="l">
              <a:buFont typeface="Wingdings" panose="05000000000000000000" charset="0"/>
              <a:buChar char="Ø"/>
            </a:pPr>
            <a:r>
              <a:rPr lang="en-US" sz="2000">
                <a:latin typeface="Times New Roman" panose="02020603050405020304" charset="0"/>
                <a:cs typeface="Times New Roman" panose="02020603050405020304" charset="0"/>
              </a:rPr>
              <a:t>https://www.ideas2it.com/blogs/face-mask-detector-using-deep-learning-pytorch-and-computer-vision-opencv/</a:t>
            </a:r>
            <a:endParaRPr lang="en-US" sz="2000">
              <a:latin typeface="Times New Roman" panose="02020603050405020304" charset="0"/>
              <a:cs typeface="Times New Roman" panose="02020603050405020304" charset="0"/>
            </a:endParaRPr>
          </a:p>
          <a:p>
            <a:pPr indent="0" algn="l">
              <a:buFont typeface="Wingdings" panose="05000000000000000000" charset="0"/>
              <a:buNone/>
            </a:pPr>
            <a:endParaRPr lang="en-US" sz="2000">
              <a:latin typeface="Times New Roman" panose="02020603050405020304" charset="0"/>
              <a:cs typeface="Times New Roman" panose="02020603050405020304" charset="0"/>
            </a:endParaRPr>
          </a:p>
          <a:p>
            <a:pPr marL="342900" indent="-342900" algn="l">
              <a:buFont typeface="Wingdings" panose="05000000000000000000" charset="0"/>
              <a:buChar char="Ø"/>
            </a:pPr>
            <a:r>
              <a:rPr lang="en-US" sz="2000">
                <a:latin typeface="Times New Roman" panose="02020603050405020304" charset="0"/>
                <a:cs typeface="Times New Roman" panose="02020603050405020304" charset="0"/>
              </a:rPr>
              <a:t>Y. C. Hou, M. Z. Baharuddin, S. Yussof and S. Dzulkifly, "Social Distancing Detection with Deep Learning Model," 2020 8th International Conference on Information Technology and Multimedia (ICIMU), 2020, pp. 334-338, doi: 10.1109/ICIMU49871.2020.9243478.</a:t>
            </a:r>
            <a:endParaRPr lang="en-US" sz="2000">
              <a:latin typeface="Times New Roman" panose="02020603050405020304" charset="0"/>
              <a:cs typeface="Times New Roman" panose="02020603050405020304" charset="0"/>
            </a:endParaRPr>
          </a:p>
          <a:p>
            <a:pPr marL="342900" indent="-342900" algn="l">
              <a:buFont typeface="Wingdings" panose="05000000000000000000" charset="0"/>
              <a:buChar char="Ø"/>
            </a:pPr>
            <a:endParaRPr lang="en-US" sz="2000">
              <a:latin typeface="Times New Roman" panose="02020603050405020304" charset="0"/>
              <a:cs typeface="Times New Roman" panose="02020603050405020304" charset="0"/>
            </a:endParaRPr>
          </a:p>
        </p:txBody>
      </p:sp>
      <p:sp>
        <p:nvSpPr>
          <p:cNvPr id="3" name="Text Box 2"/>
          <p:cNvSpPr txBox="1"/>
          <p:nvPr/>
        </p:nvSpPr>
        <p:spPr>
          <a:xfrm>
            <a:off x="274955" y="567690"/>
            <a:ext cx="414020" cy="368300"/>
          </a:xfrm>
          <a:prstGeom prst="rect">
            <a:avLst/>
          </a:prstGeom>
          <a:noFill/>
        </p:spPr>
        <p:txBody>
          <a:bodyPr wrap="none" rtlCol="0">
            <a:spAutoFit/>
          </a:bodyPr>
          <a:p>
            <a:r>
              <a:rPr lang="en-US"/>
              <a:t>33</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Text Box 1"/>
          <p:cNvSpPr txBox="1"/>
          <p:nvPr/>
        </p:nvSpPr>
        <p:spPr>
          <a:xfrm>
            <a:off x="2640330" y="2324100"/>
            <a:ext cx="7352030" cy="1568450"/>
          </a:xfrm>
          <a:prstGeom prst="rect">
            <a:avLst/>
          </a:prstGeom>
          <a:noFill/>
        </p:spPr>
        <p:txBody>
          <a:bodyPr wrap="none" rtlCol="0">
            <a:spAutoFit/>
          </a:bodyPr>
          <a:lstStyle/>
          <a:p>
            <a:r>
              <a:rPr lang="en-US" sz="9600">
                <a:ln w="13462">
                  <a:solidFill>
                    <a:schemeClr val="bg1"/>
                  </a:solidFill>
                  <a:prstDash val="solid"/>
                </a:ln>
                <a:solidFill>
                  <a:schemeClr val="accent5">
                    <a:lumMod val="50000"/>
                  </a:schemeClr>
                </a:solidFill>
                <a:effectLst>
                  <a:outerShdw dist="38100" dir="2700000" algn="bl" rotWithShape="0">
                    <a:schemeClr val="accent5"/>
                  </a:outerShdw>
                </a:effectLst>
                <a:latin typeface="Times New Roman" panose="02020603050405020304" charset="0"/>
                <a:cs typeface="Times New Roman" panose="02020603050405020304" charset="0"/>
              </a:rPr>
              <a:t>THANK YOU</a:t>
            </a:r>
            <a:endParaRPr lang="en-US" sz="9600">
              <a:ln w="13462">
                <a:solidFill>
                  <a:schemeClr val="bg1"/>
                </a:solidFill>
                <a:prstDash val="solid"/>
              </a:ln>
              <a:solidFill>
                <a:schemeClr val="accent5">
                  <a:lumMod val="50000"/>
                </a:schemeClr>
              </a:solidFill>
              <a:effectLst>
                <a:outerShdw dist="38100" dir="2700000" algn="bl" rotWithShape="0">
                  <a:schemeClr val="accent5"/>
                </a:outerShdw>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 Box 4"/>
          <p:cNvSpPr txBox="1"/>
          <p:nvPr/>
        </p:nvSpPr>
        <p:spPr>
          <a:xfrm>
            <a:off x="2919730" y="2933065"/>
            <a:ext cx="5899150" cy="768350"/>
          </a:xfrm>
          <a:prstGeom prst="rect">
            <a:avLst/>
          </a:prstGeom>
          <a:noFill/>
        </p:spPr>
        <p:txBody>
          <a:bodyPr wrap="none" rtlCol="0">
            <a:spAutoFit/>
          </a:bodyPr>
          <a:lstStyle/>
          <a:p>
            <a:r>
              <a:rPr lang="en-US" sz="4400">
                <a:latin typeface="Times New Roman" panose="02020603050405020304" charset="0"/>
                <a:cs typeface="Times New Roman" panose="02020603050405020304" charset="0"/>
              </a:rPr>
              <a:t>LITERATURE SURVEY</a:t>
            </a:r>
            <a:endParaRPr lang="en-US" sz="4400">
              <a:latin typeface="Times New Roman" panose="02020603050405020304" charset="0"/>
              <a:cs typeface="Times New Roman" panose="02020603050405020304" charset="0"/>
            </a:endParaRPr>
          </a:p>
        </p:txBody>
      </p:sp>
      <p:sp>
        <p:nvSpPr>
          <p:cNvPr id="2" name="Text Box 1"/>
          <p:cNvSpPr txBox="1"/>
          <p:nvPr/>
        </p:nvSpPr>
        <p:spPr>
          <a:xfrm>
            <a:off x="325755" y="571500"/>
            <a:ext cx="298450" cy="368300"/>
          </a:xfrm>
          <a:prstGeom prst="rect">
            <a:avLst/>
          </a:prstGeom>
          <a:noFill/>
        </p:spPr>
        <p:txBody>
          <a:bodyPr wrap="none" rtlCol="0">
            <a:spAutoFit/>
          </a:bodyPr>
          <a:p>
            <a:r>
              <a:rPr lang="en-US"/>
              <a:t>4</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6"/>
        </a:solidFill>
        <a:effectLst/>
      </p:bgPr>
    </p:bg>
    <p:spTree>
      <p:nvGrpSpPr>
        <p:cNvPr id="1" name=""/>
        <p:cNvGrpSpPr/>
        <p:nvPr/>
      </p:nvGrpSpPr>
      <p:grpSpPr>
        <a:xfrm>
          <a:off x="0" y="0"/>
          <a:ext cx="0" cy="0"/>
          <a:chOff x="0" y="0"/>
          <a:chExt cx="0" cy="0"/>
        </a:xfrm>
      </p:grpSpPr>
      <p:graphicFrame>
        <p:nvGraphicFramePr>
          <p:cNvPr id="3" name="Table 2"/>
          <p:cNvGraphicFramePr/>
          <p:nvPr/>
        </p:nvGraphicFramePr>
        <p:xfrm>
          <a:off x="-27305" y="0"/>
          <a:ext cx="12245975" cy="7145655"/>
        </p:xfrm>
        <a:graphic>
          <a:graphicData uri="http://schemas.openxmlformats.org/drawingml/2006/table">
            <a:tbl>
              <a:tblPr firstRow="1" bandRow="1">
                <a:tableStyleId>{5C22544A-7EE6-4342-B048-85BDC9FD1C3A}</a:tableStyleId>
              </a:tblPr>
              <a:tblGrid>
                <a:gridCol w="2708275"/>
                <a:gridCol w="4049395"/>
                <a:gridCol w="2822575"/>
                <a:gridCol w="2665730"/>
              </a:tblGrid>
              <a:tr h="930275">
                <a:tc>
                  <a:txBody>
                    <a:bodyPr/>
                    <a:lstStyle/>
                    <a:p>
                      <a:pPr>
                        <a:buNone/>
                      </a:pPr>
                      <a:r>
                        <a:rPr lang="en-US" sz="2400">
                          <a:latin typeface="Times New Roman" panose="02020603050405020304" charset="0"/>
                          <a:cs typeface="Times New Roman" panose="02020603050405020304" charset="0"/>
                        </a:rPr>
                        <a:t>OBJECTIVE</a:t>
                      </a:r>
                      <a:endParaRPr lang="en-US" sz="2400">
                        <a:latin typeface="Times New Roman" panose="02020603050405020304" charset="0"/>
                        <a:cs typeface="Times New Roman" panose="02020603050405020304" charset="0"/>
                      </a:endParaRPr>
                    </a:p>
                  </a:txBody>
                  <a:tcPr/>
                </a:tc>
                <a:tc>
                  <a:txBody>
                    <a:bodyPr/>
                    <a:lstStyle/>
                    <a:p>
                      <a:pPr>
                        <a:buNone/>
                      </a:pPr>
                      <a:r>
                        <a:rPr lang="en-US" sz="2400">
                          <a:latin typeface="Times New Roman" panose="02020603050405020304" charset="0"/>
                          <a:cs typeface="Times New Roman" panose="02020603050405020304" charset="0"/>
                        </a:rPr>
                        <a:t>METHODOLOGY</a:t>
                      </a:r>
                      <a:endParaRPr lang="en-US" sz="2400">
                        <a:latin typeface="Times New Roman" panose="02020603050405020304" charset="0"/>
                        <a:cs typeface="Times New Roman" panose="02020603050405020304" charset="0"/>
                      </a:endParaRPr>
                    </a:p>
                  </a:txBody>
                  <a:tcPr/>
                </a:tc>
                <a:tc>
                  <a:txBody>
                    <a:bodyPr/>
                    <a:lstStyle/>
                    <a:p>
                      <a:pPr>
                        <a:buNone/>
                      </a:pPr>
                      <a:r>
                        <a:rPr lang="en-US" sz="2400">
                          <a:latin typeface="Times New Roman" panose="02020603050405020304" charset="0"/>
                          <a:cs typeface="Times New Roman" panose="02020603050405020304" charset="0"/>
                        </a:rPr>
                        <a:t>   ADVANTAGE</a:t>
                      </a:r>
                      <a:endParaRPr lang="en-US" sz="2400">
                        <a:latin typeface="Times New Roman" panose="02020603050405020304" charset="0"/>
                        <a:cs typeface="Times New Roman" panose="02020603050405020304" charset="0"/>
                      </a:endParaRPr>
                    </a:p>
                  </a:txBody>
                  <a:tcPr/>
                </a:tc>
                <a:tc>
                  <a:txBody>
                    <a:bodyPr/>
                    <a:lstStyle/>
                    <a:p>
                      <a:pPr>
                        <a:buNone/>
                      </a:pPr>
                      <a:r>
                        <a:rPr lang="en-US" sz="2400">
                          <a:latin typeface="Times New Roman" panose="02020603050405020304" charset="0"/>
                          <a:cs typeface="Times New Roman" panose="02020603050405020304" charset="0"/>
                        </a:rPr>
                        <a:t>DISADVANTAGE</a:t>
                      </a:r>
                      <a:endParaRPr lang="en-US" sz="2400">
                        <a:latin typeface="Times New Roman" panose="02020603050405020304" charset="0"/>
                        <a:cs typeface="Times New Roman" panose="02020603050405020304" charset="0"/>
                      </a:endParaRPr>
                    </a:p>
                  </a:txBody>
                  <a:tcPr/>
                </a:tc>
              </a:tr>
              <a:tr h="1635760">
                <a:tc>
                  <a:txBody>
                    <a:bodyPr/>
                    <a:lstStyle/>
                    <a:p>
                      <a:pPr>
                        <a:buNone/>
                      </a:pPr>
                      <a:r>
                        <a:rPr lang="en-US" sz="2000">
                          <a:latin typeface="Times New Roman" panose="02020603050405020304" charset="0"/>
                          <a:cs typeface="Times New Roman" panose="02020603050405020304" charset="0"/>
                          <a:sym typeface="+mn-ea"/>
                        </a:rPr>
                        <a:t>People Monitoring and Mask Detection using Real-time video.</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sym typeface="+mn-ea"/>
                        </a:rPr>
                        <a:t>Converts a color image into binary. People counting methods based on head detection and tracking.</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sym typeface="+mn-ea"/>
                        </a:rPr>
                        <a:t>As the system trains itself by doing the same tasks of mask detection so that there is less loss and provides better accuracy.</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sym typeface="+mn-ea"/>
                        </a:rPr>
                        <a:t>Tough estimation of the background scene.</a:t>
                      </a:r>
                      <a:endParaRPr lang="en-US" sz="2000">
                        <a:latin typeface="Times New Roman" panose="02020603050405020304" charset="0"/>
                        <a:cs typeface="Times New Roman" panose="02020603050405020304" charset="0"/>
                        <a:sym typeface="+mn-ea"/>
                      </a:endParaRPr>
                    </a:p>
                  </a:txBody>
                  <a:tcPr/>
                </a:tc>
              </a:tr>
              <a:tr h="1615440">
                <a:tc>
                  <a:txBody>
                    <a:bodyPr/>
                    <a:lstStyle/>
                    <a:p>
                      <a:pPr>
                        <a:buNone/>
                      </a:pPr>
                      <a:r>
                        <a:rPr lang="en-US" sz="2000">
                          <a:latin typeface="Times New Roman" panose="02020603050405020304" charset="0"/>
                          <a:cs typeface="Times New Roman" panose="02020603050405020304" charset="0"/>
                        </a:rPr>
                        <a:t>Covid-19 Face Mask Detection Using TensorFlow, Keras and OpenCV</a:t>
                      </a:r>
                      <a:endParaRPr lang="en-US" sz="2000">
                        <a:latin typeface="Times New Roman" panose="02020603050405020304" charset="0"/>
                        <a:cs typeface="Times New Roman" panose="02020603050405020304" charset="0"/>
                      </a:endParaRPr>
                    </a:p>
                    <a:p>
                      <a:pPr>
                        <a:buNone/>
                      </a:pP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sym typeface="+mn-ea"/>
                        </a:rPr>
                        <a:t>Data preprocessing:Data visualization</a:t>
                      </a:r>
                      <a:endParaRPr lang="en-US" sz="2000">
                        <a:latin typeface="Times New Roman" panose="02020603050405020304" charset="0"/>
                        <a:cs typeface="Times New Roman" panose="02020603050405020304" charset="0"/>
                        <a:sym typeface="+mn-ea"/>
                      </a:endParaRPr>
                    </a:p>
                    <a:p>
                      <a:pPr>
                        <a:buNone/>
                      </a:pPr>
                      <a:r>
                        <a:rPr lang="en-US" sz="2000">
                          <a:latin typeface="Times New Roman" panose="02020603050405020304" charset="0"/>
                          <a:cs typeface="Times New Roman" panose="02020603050405020304" charset="0"/>
                          <a:sym typeface="+mn-ea"/>
                        </a:rPr>
                        <a:t>Conversion of RGB to gray scale</a:t>
                      </a:r>
                      <a:endParaRPr lang="en-US" sz="2000">
                        <a:latin typeface="Times New Roman" panose="02020603050405020304" charset="0"/>
                        <a:cs typeface="Times New Roman" panose="02020603050405020304" charset="0"/>
                        <a:sym typeface="+mn-ea"/>
                      </a:endParaRPr>
                    </a:p>
                    <a:p>
                      <a:pPr>
                        <a:buNone/>
                      </a:pPr>
                      <a:r>
                        <a:rPr lang="en-US" sz="2000">
                          <a:latin typeface="Times New Roman" panose="02020603050405020304" charset="0"/>
                          <a:cs typeface="Times New Roman" panose="02020603050405020304" charset="0"/>
                          <a:sym typeface="+mn-ea"/>
                        </a:rPr>
                        <a:t>Image reshaping and then training the model using CNN.</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sym typeface="+mn-ea"/>
                        </a:rPr>
                        <a:t>The system can efficiently detect partially occluded faces either with a mask or hand.</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rPr>
                        <a:t>The challenges faced by the method is mainly varying angles and lack of clarity.</a:t>
                      </a:r>
                      <a:endParaRPr lang="en-US" sz="2000">
                        <a:latin typeface="Times New Roman" panose="02020603050405020304" charset="0"/>
                        <a:cs typeface="Times New Roman" panose="02020603050405020304" charset="0"/>
                      </a:endParaRPr>
                    </a:p>
                  </a:txBody>
                  <a:tcPr/>
                </a:tc>
              </a:tr>
              <a:tr h="1329055">
                <a:tc>
                  <a:txBody>
                    <a:bodyPr/>
                    <a:lstStyle/>
                    <a:p>
                      <a:pPr>
                        <a:buNone/>
                      </a:pPr>
                      <a:r>
                        <a:rPr lang="en-US" sz="2000">
                          <a:latin typeface="Times New Roman" panose="02020603050405020304" charset="0"/>
                          <a:cs typeface="Times New Roman" panose="02020603050405020304" charset="0"/>
                          <a:sym typeface="+mn-ea"/>
                        </a:rPr>
                        <a:t>Deep Learning Based Face Mask Detection and Crowd Counting.</a:t>
                      </a:r>
                      <a:endParaRPr lang="en-US" sz="2000">
                        <a:latin typeface="Times New Roman" panose="02020603050405020304" charset="0"/>
                        <a:cs typeface="Times New Roman" panose="02020603050405020304" charset="0"/>
                      </a:endParaRPr>
                    </a:p>
                    <a:p>
                      <a:pPr>
                        <a:buNone/>
                      </a:pP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sym typeface="+mn-ea"/>
                        </a:rPr>
                        <a:t>Image goes through the feature extraction stage.SSD</a:t>
                      </a:r>
                      <a:endParaRPr lang="en-US" sz="2000">
                        <a:latin typeface="Times New Roman" panose="02020603050405020304" charset="0"/>
                        <a:cs typeface="Times New Roman" panose="02020603050405020304" charset="0"/>
                        <a:sym typeface="+mn-ea"/>
                      </a:endParaRPr>
                    </a:p>
                    <a:p>
                      <a:pPr>
                        <a:buNone/>
                      </a:pPr>
                      <a:r>
                        <a:rPr lang="en-US" sz="2000">
                          <a:latin typeface="Times New Roman" panose="02020603050405020304" charset="0"/>
                          <a:cs typeface="Times New Roman" panose="02020603050405020304" charset="0"/>
                        </a:rPr>
                        <a:t>is used for</a:t>
                      </a:r>
                      <a:r>
                        <a:rPr lang="en-US" sz="2000">
                          <a:latin typeface="Times New Roman" panose="02020603050405020304" charset="0"/>
                          <a:cs typeface="Times New Roman" panose="02020603050405020304" charset="0"/>
                          <a:sym typeface="+mn-ea"/>
                        </a:rPr>
                        <a:t> the presence of object class instances.</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sym typeface="+mn-ea"/>
                        </a:rPr>
                        <a:t>High speed outputs with higher accuracy.</a:t>
                      </a:r>
                      <a:endParaRPr lang="en-US" sz="2000">
                        <a:latin typeface="Times New Roman" panose="02020603050405020304" charset="0"/>
                        <a:cs typeface="Times New Roman" panose="02020603050405020304" charset="0"/>
                      </a:endParaRPr>
                    </a:p>
                    <a:p>
                      <a:pPr>
                        <a:buNone/>
                      </a:pPr>
                      <a:endParaRPr lang="en-US" sz="2000">
                        <a:latin typeface="Times New Roman" panose="02020603050405020304" charset="0"/>
                        <a:cs typeface="Times New Roman" panose="02020603050405020304" charset="0"/>
                      </a:endParaRPr>
                    </a:p>
                  </a:txBody>
                  <a:tcPr/>
                </a:tc>
                <a:tc>
                  <a:txBody>
                    <a:bodyPr/>
                    <a:lstStyle/>
                    <a:p>
                      <a:pPr algn="l"/>
                      <a:r>
                        <a:rPr lang="en-US" sz="2000">
                          <a:latin typeface="Times New Roman" panose="02020603050405020304" charset="0"/>
                          <a:cs typeface="Times New Roman" panose="02020603050405020304" charset="0"/>
                          <a:sym typeface="+mn-ea"/>
                        </a:rPr>
                        <a:t>Higher computation time.</a:t>
                      </a:r>
                      <a:endParaRPr lang="en-US" sz="2000" b="1">
                        <a:latin typeface="Times New Roman" panose="02020603050405020304" charset="0"/>
                        <a:cs typeface="Times New Roman" panose="02020603050405020304" charset="0"/>
                      </a:endParaRPr>
                    </a:p>
                    <a:p>
                      <a:pPr>
                        <a:buNone/>
                      </a:pPr>
                      <a:endParaRPr lang="en-US" sz="2000">
                        <a:latin typeface="Times New Roman" panose="02020603050405020304" charset="0"/>
                        <a:cs typeface="Times New Roman" panose="02020603050405020304" charset="0"/>
                      </a:endParaRPr>
                    </a:p>
                    <a:p>
                      <a:pPr>
                        <a:buNone/>
                      </a:pPr>
                      <a:endParaRPr lang="en-US" sz="2000">
                        <a:latin typeface="Times New Roman" panose="02020603050405020304" charset="0"/>
                        <a:cs typeface="Times New Roman" panose="02020603050405020304" charset="0"/>
                      </a:endParaRPr>
                    </a:p>
                  </a:txBody>
                  <a:tcPr/>
                </a:tc>
              </a:tr>
              <a:tr h="1635125">
                <a:tc>
                  <a:txBody>
                    <a:bodyPr/>
                    <a:lstStyle/>
                    <a:p>
                      <a:pPr>
                        <a:buNone/>
                      </a:pPr>
                      <a:r>
                        <a:rPr lang="en-US" sz="2000">
                          <a:latin typeface="Times New Roman" panose="02020603050405020304" charset="0"/>
                          <a:cs typeface="Times New Roman" panose="02020603050405020304" charset="0"/>
                          <a:sym typeface="+mn-ea"/>
                        </a:rPr>
                        <a:t>Face Mask And Crowd Detection Using Pytorch and MultiTask Cascade Convolutional Neural Network.</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sym typeface="+mn-ea"/>
                        </a:rPr>
                        <a:t>Results from MTCNN model that is used to detect faces and extract features for detection of crowds.</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sym typeface="+mn-ea"/>
                        </a:rPr>
                        <a:t>Can be deploy into any existing system while keeping the security and privacy of user’s data.</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IN" altLang="en-US" sz="2000">
                          <a:latin typeface="Times New Roman" panose="02020603050405020304" charset="0"/>
                          <a:cs typeface="Times New Roman" panose="02020603050405020304" charset="0"/>
                        </a:rPr>
                        <a:t>slow detection process and complex methodology</a:t>
                      </a:r>
                      <a:endParaRPr lang="en-IN" altLang="en-US" sz="2000">
                        <a:latin typeface="Times New Roman" panose="02020603050405020304" charset="0"/>
                        <a:cs typeface="Times New Roman" panose="02020603050405020304" charset="0"/>
                      </a:endParaRPr>
                    </a:p>
                  </a:txBody>
                  <a:tcPr/>
                </a:tc>
              </a:tr>
            </a:tbl>
          </a:graphicData>
        </a:graphic>
      </p:graphicFrame>
      <p:sp>
        <p:nvSpPr>
          <p:cNvPr id="2" name="Text Box 1"/>
          <p:cNvSpPr txBox="1"/>
          <p:nvPr/>
        </p:nvSpPr>
        <p:spPr>
          <a:xfrm>
            <a:off x="-532765" y="500380"/>
            <a:ext cx="298450" cy="368300"/>
          </a:xfrm>
          <a:prstGeom prst="rect">
            <a:avLst/>
          </a:prstGeom>
          <a:noFill/>
        </p:spPr>
        <p:txBody>
          <a:bodyPr wrap="none" rtlCol="0">
            <a:spAutoFit/>
          </a:bodyPr>
          <a:p>
            <a:r>
              <a:rPr lang="en-US"/>
              <a:t>5</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p:nvPr/>
        </p:nvGraphicFramePr>
        <p:xfrm>
          <a:off x="0" y="635"/>
          <a:ext cx="12375515" cy="7543800"/>
        </p:xfrm>
        <a:graphic>
          <a:graphicData uri="http://schemas.openxmlformats.org/drawingml/2006/table">
            <a:tbl>
              <a:tblPr firstRow="1" bandRow="1">
                <a:tableStyleId>{5C22544A-7EE6-4342-B048-85BDC9FD1C3A}</a:tableStyleId>
              </a:tblPr>
              <a:tblGrid>
                <a:gridCol w="2821940"/>
                <a:gridCol w="3685540"/>
                <a:gridCol w="2964815"/>
                <a:gridCol w="2903220"/>
              </a:tblGrid>
              <a:tr h="871855">
                <a:tc>
                  <a:txBody>
                    <a:bodyPr/>
                    <a:lstStyle/>
                    <a:p>
                      <a:pPr>
                        <a:buNone/>
                      </a:pPr>
                      <a:r>
                        <a:rPr lang="en-US" sz="2400">
                          <a:latin typeface="Times New Roman" panose="02020603050405020304" charset="0"/>
                          <a:cs typeface="Times New Roman" panose="02020603050405020304" charset="0"/>
                        </a:rPr>
                        <a:t>     OBJECTIVE</a:t>
                      </a:r>
                      <a:endParaRPr lang="en-US" sz="2400">
                        <a:latin typeface="Times New Roman" panose="02020603050405020304" charset="0"/>
                        <a:cs typeface="Times New Roman" panose="02020603050405020304" charset="0"/>
                      </a:endParaRPr>
                    </a:p>
                  </a:txBody>
                  <a:tcPr/>
                </a:tc>
                <a:tc>
                  <a:txBody>
                    <a:bodyPr/>
                    <a:lstStyle/>
                    <a:p>
                      <a:pPr>
                        <a:buNone/>
                      </a:pPr>
                      <a:r>
                        <a:rPr lang="en-US" sz="2400">
                          <a:latin typeface="Times New Roman" panose="02020603050405020304" charset="0"/>
                          <a:cs typeface="Times New Roman" panose="02020603050405020304" charset="0"/>
                        </a:rPr>
                        <a:t>     METHODOLOGY</a:t>
                      </a:r>
                      <a:endParaRPr lang="en-US" sz="2400">
                        <a:latin typeface="Times New Roman" panose="02020603050405020304" charset="0"/>
                        <a:cs typeface="Times New Roman" panose="02020603050405020304" charset="0"/>
                      </a:endParaRPr>
                    </a:p>
                  </a:txBody>
                  <a:tcPr/>
                </a:tc>
                <a:tc>
                  <a:txBody>
                    <a:bodyPr/>
                    <a:lstStyle/>
                    <a:p>
                      <a:pPr>
                        <a:buNone/>
                      </a:pPr>
                      <a:r>
                        <a:rPr lang="en-US" sz="2400">
                          <a:latin typeface="Times New Roman" panose="02020603050405020304" charset="0"/>
                          <a:cs typeface="Times New Roman" panose="02020603050405020304" charset="0"/>
                        </a:rPr>
                        <a:t>    ADVANTAGE</a:t>
                      </a:r>
                      <a:endParaRPr lang="en-US" sz="2400">
                        <a:latin typeface="Times New Roman" panose="02020603050405020304" charset="0"/>
                        <a:cs typeface="Times New Roman" panose="02020603050405020304" charset="0"/>
                      </a:endParaRPr>
                    </a:p>
                  </a:txBody>
                  <a:tcPr/>
                </a:tc>
                <a:tc>
                  <a:txBody>
                    <a:bodyPr/>
                    <a:lstStyle/>
                    <a:p>
                      <a:pPr>
                        <a:buNone/>
                      </a:pPr>
                      <a:r>
                        <a:rPr lang="en-US" sz="2400">
                          <a:latin typeface="Times New Roman" panose="02020603050405020304" charset="0"/>
                          <a:cs typeface="Times New Roman" panose="02020603050405020304" charset="0"/>
                        </a:rPr>
                        <a:t> DISADVANTAGE</a:t>
                      </a:r>
                      <a:endParaRPr lang="en-US" sz="2400">
                        <a:latin typeface="Times New Roman" panose="02020603050405020304" charset="0"/>
                        <a:cs typeface="Times New Roman" panose="02020603050405020304" charset="0"/>
                      </a:endParaRPr>
                    </a:p>
                  </a:txBody>
                  <a:tcPr/>
                </a:tc>
              </a:tr>
              <a:tr h="1575435">
                <a:tc>
                  <a:txBody>
                    <a:bodyPr/>
                    <a:lstStyle/>
                    <a:p>
                      <a:pPr>
                        <a:buNone/>
                      </a:pPr>
                      <a:r>
                        <a:rPr lang="en-US" sz="2000">
                          <a:latin typeface="Times New Roman" panose="02020603050405020304" charset="0"/>
                          <a:cs typeface="Times New Roman" panose="02020603050405020304" charset="0"/>
                          <a:sym typeface="+mn-ea"/>
                        </a:rPr>
                        <a:t>Face Counting and Mask Detection using Deep Learning. </a:t>
                      </a:r>
                      <a:endParaRPr lang="en-US" sz="2000">
                        <a:latin typeface="Times New Roman" panose="02020603050405020304" charset="0"/>
                        <a:cs typeface="Times New Roman" panose="02020603050405020304" charset="0"/>
                      </a:endParaRPr>
                    </a:p>
                    <a:p>
                      <a:pPr>
                        <a:buNone/>
                      </a:pP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Dataset has training and testing data.</a:t>
                      </a:r>
                      <a:r>
                        <a:rPr lang="en-US" sz="2000">
                          <a:latin typeface="Times New Roman" panose="02020603050405020304" charset="0"/>
                          <a:cs typeface="Times New Roman" panose="02020603050405020304" charset="0"/>
                          <a:sym typeface="+mn-ea"/>
                        </a:rPr>
                        <a:t>AI based algorithms learn from the historical data to provide predictions for the future outcomes.</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sym typeface="+mn-ea"/>
                        </a:rPr>
                        <a:t>Easier to deploy the model to embedded systems.</a:t>
                      </a:r>
                      <a:endParaRPr lang="en-US" sz="2000">
                        <a:latin typeface="Times New Roman" panose="02020603050405020304" charset="0"/>
                        <a:cs typeface="Times New Roman" panose="02020603050405020304" charset="0"/>
                        <a:sym typeface="+mn-ea"/>
                      </a:endParaRPr>
                    </a:p>
                    <a:p>
                      <a:pPr>
                        <a:buNone/>
                      </a:pP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sym typeface="+mn-ea"/>
                        </a:rPr>
                        <a:t>Size of the data.</a:t>
                      </a:r>
                      <a:endParaRPr lang="en-US" sz="2000">
                        <a:latin typeface="Times New Roman" panose="02020603050405020304" charset="0"/>
                        <a:cs typeface="Times New Roman" panose="02020603050405020304" charset="0"/>
                        <a:sym typeface="+mn-ea"/>
                      </a:endParaRPr>
                    </a:p>
                  </a:txBody>
                  <a:tcPr/>
                </a:tc>
              </a:tr>
              <a:tr h="1619250">
                <a:tc>
                  <a:txBody>
                    <a:bodyPr/>
                    <a:lstStyle/>
                    <a:p>
                      <a:pPr>
                        <a:buNone/>
                      </a:pPr>
                      <a:r>
                        <a:rPr lang="en-US" sz="2000">
                          <a:solidFill>
                            <a:schemeClr val="tx1"/>
                          </a:solidFill>
                          <a:latin typeface="Times New Roman" panose="02020603050405020304" charset="0"/>
                          <a:cs typeface="Times New Roman" panose="02020603050405020304" charset="0"/>
                          <a:sym typeface="+mn-ea"/>
                        </a:rPr>
                        <a:t>Facemask Detection With an Alarm System and</a:t>
                      </a:r>
                      <a:endParaRPr lang="en-US" sz="2000">
                        <a:solidFill>
                          <a:schemeClr val="tx1"/>
                        </a:solidFill>
                        <a:latin typeface="Times New Roman" panose="02020603050405020304" charset="0"/>
                        <a:cs typeface="Times New Roman" panose="02020603050405020304" charset="0"/>
                        <a:sym typeface="+mn-ea"/>
                      </a:endParaRPr>
                    </a:p>
                    <a:p>
                      <a:pPr>
                        <a:buNone/>
                      </a:pPr>
                      <a:r>
                        <a:rPr lang="en-US" sz="2000">
                          <a:solidFill>
                            <a:schemeClr val="tx1"/>
                          </a:solidFill>
                          <a:latin typeface="Times New Roman" panose="02020603050405020304" charset="0"/>
                          <a:cs typeface="Times New Roman" panose="02020603050405020304" charset="0"/>
                          <a:sym typeface="+mn-ea"/>
                        </a:rPr>
                        <a:t>Email Notification Using Deep Learning to Prevent</a:t>
                      </a:r>
                      <a:endParaRPr lang="en-US" sz="2000">
                        <a:solidFill>
                          <a:schemeClr val="tx1"/>
                        </a:solidFill>
                        <a:latin typeface="Times New Roman" panose="02020603050405020304" charset="0"/>
                        <a:cs typeface="Times New Roman" panose="02020603050405020304" charset="0"/>
                        <a:sym typeface="+mn-ea"/>
                      </a:endParaRPr>
                    </a:p>
                    <a:p>
                      <a:pPr>
                        <a:buNone/>
                      </a:pPr>
                      <a:r>
                        <a:rPr lang="en-US" sz="2000">
                          <a:solidFill>
                            <a:schemeClr val="tx1"/>
                          </a:solidFill>
                          <a:latin typeface="Times New Roman" panose="02020603050405020304" charset="0"/>
                          <a:cs typeface="Times New Roman" panose="02020603050405020304" charset="0"/>
                          <a:sym typeface="+mn-ea"/>
                        </a:rPr>
                        <a:t>Spread of COVID-19.</a:t>
                      </a:r>
                      <a:endParaRPr lang="en-US" sz="2000">
                        <a:solidFill>
                          <a:schemeClr val="tx1"/>
                        </a:solidFill>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sym typeface="+mn-ea"/>
                        </a:rPr>
                        <a:t>We adopted OpenCV, Keras, tensor flow, and mobilenetV2 to specify whether people were wearing face masks or not.This model was biult using Mobile Net V2</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sym typeface="+mn-ea"/>
                        </a:rPr>
                        <a:t>Works better on mobile devices.</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rPr>
                        <a:t>Computation speed.</a:t>
                      </a:r>
                      <a:endParaRPr lang="en-US" sz="2000">
                        <a:latin typeface="Times New Roman" panose="02020603050405020304" charset="0"/>
                        <a:cs typeface="Times New Roman" panose="02020603050405020304" charset="0"/>
                      </a:endParaRPr>
                    </a:p>
                  </a:txBody>
                  <a:tcPr/>
                </a:tc>
              </a:tr>
              <a:tr h="1216025">
                <a:tc>
                  <a:txBody>
                    <a:bodyPr/>
                    <a:lstStyle/>
                    <a:p>
                      <a:pPr>
                        <a:buNone/>
                      </a:pPr>
                      <a:r>
                        <a:rPr lang="en-US" sz="2000">
                          <a:latin typeface="Times New Roman" panose="02020603050405020304" charset="0"/>
                          <a:cs typeface="Times New Roman" panose="02020603050405020304" charset="0"/>
                        </a:rPr>
                        <a:t>NoBis: A Crowd Monitoring Service Against COVID-19</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The entire platform is based on the use of QR codes which users scan each time they enter and exit.</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Can be used to know how crowded  a place before visiting.</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Difficult to use in large communities.</a:t>
                      </a:r>
                      <a:endParaRPr lang="en-US" sz="2000">
                        <a:latin typeface="Times New Roman" panose="02020603050405020304" charset="0"/>
                        <a:cs typeface="Times New Roman" panose="02020603050405020304" charset="0"/>
                      </a:endParaRPr>
                    </a:p>
                  </a:txBody>
                  <a:tcPr/>
                </a:tc>
              </a:tr>
              <a:tr h="1574800">
                <a:tc>
                  <a:txBody>
                    <a:bodyPr/>
                    <a:lstStyle/>
                    <a:p>
                      <a:pPr>
                        <a:buNone/>
                      </a:pPr>
                      <a:r>
                        <a:rPr lang="en-US" sz="2000">
                          <a:latin typeface="Times New Roman" panose="02020603050405020304" charset="0"/>
                          <a:cs typeface="Times New Roman" panose="02020603050405020304" charset="0"/>
                        </a:rPr>
                        <a:t>Social Distancing Detection with Deep Learning Model </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YOLOv3 algorithm was employed for pedestrian detection.Later, the video frame was transformed into top-down view for distance measurement from the 2D plane.</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Speed advantages suitable for real-time application.</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Computationally expensive.</a:t>
                      </a:r>
                      <a:endParaRPr lang="en-US" sz="2000">
                        <a:latin typeface="Times New Roman" panose="02020603050405020304" charset="0"/>
                        <a:cs typeface="Times New Roman" panose="02020603050405020304" charset="0"/>
                      </a:endParaRPr>
                    </a:p>
                  </a:txBody>
                  <a:tcPr/>
                </a:tc>
              </a:tr>
            </a:tbl>
          </a:graphicData>
        </a:graphic>
      </p:graphicFrame>
      <p:sp>
        <p:nvSpPr>
          <p:cNvPr id="2" name="Text Box 1"/>
          <p:cNvSpPr txBox="1"/>
          <p:nvPr/>
        </p:nvSpPr>
        <p:spPr>
          <a:xfrm>
            <a:off x="-361315" y="514350"/>
            <a:ext cx="298450" cy="368300"/>
          </a:xfrm>
          <a:prstGeom prst="rect">
            <a:avLst/>
          </a:prstGeom>
          <a:noFill/>
        </p:spPr>
        <p:txBody>
          <a:bodyPr wrap="none" rtlCol="0">
            <a:spAutoFit/>
          </a:bodyPr>
          <a:p>
            <a:r>
              <a:rPr lang="en-US"/>
              <a:t>6</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0" y="-437515"/>
          <a:ext cx="12354560" cy="7385685"/>
        </p:xfrm>
        <a:graphic>
          <a:graphicData uri="http://schemas.openxmlformats.org/drawingml/2006/table">
            <a:tbl>
              <a:tblPr firstRow="1" bandRow="1">
                <a:tableStyleId>{5C22544A-7EE6-4342-B048-85BDC9FD1C3A}</a:tableStyleId>
              </a:tblPr>
              <a:tblGrid>
                <a:gridCol w="2736215"/>
                <a:gridCol w="4107180"/>
                <a:gridCol w="2659380"/>
                <a:gridCol w="2851785"/>
              </a:tblGrid>
              <a:tr h="782320">
                <a:tc>
                  <a:txBody>
                    <a:bodyPr/>
                    <a:lstStyle/>
                    <a:p>
                      <a:pPr>
                        <a:buNone/>
                      </a:pPr>
                      <a:r>
                        <a:rPr lang="en-US" sz="2400">
                          <a:latin typeface="Times New Roman" panose="02020603050405020304" charset="0"/>
                          <a:cs typeface="Times New Roman" panose="02020603050405020304" charset="0"/>
                        </a:rPr>
                        <a:t>    OBJECTIVE</a:t>
                      </a:r>
                      <a:endParaRPr lang="en-US" sz="2400">
                        <a:latin typeface="Times New Roman" panose="02020603050405020304" charset="0"/>
                        <a:cs typeface="Times New Roman" panose="02020603050405020304" charset="0"/>
                      </a:endParaRPr>
                    </a:p>
                  </a:txBody>
                  <a:tcPr/>
                </a:tc>
                <a:tc>
                  <a:txBody>
                    <a:bodyPr/>
                    <a:lstStyle/>
                    <a:p>
                      <a:pPr>
                        <a:buNone/>
                      </a:pPr>
                      <a:r>
                        <a:rPr lang="en-US" sz="2400">
                          <a:latin typeface="Times New Roman" panose="02020603050405020304" charset="0"/>
                          <a:cs typeface="Times New Roman" panose="02020603050405020304" charset="0"/>
                        </a:rPr>
                        <a:t>          METHODOLOGY</a:t>
                      </a:r>
                      <a:endParaRPr lang="en-US" sz="2400">
                        <a:latin typeface="Times New Roman" panose="02020603050405020304" charset="0"/>
                        <a:cs typeface="Times New Roman" panose="02020603050405020304" charset="0"/>
                      </a:endParaRPr>
                    </a:p>
                  </a:txBody>
                  <a:tcPr/>
                </a:tc>
                <a:tc>
                  <a:txBody>
                    <a:bodyPr/>
                    <a:lstStyle/>
                    <a:p>
                      <a:pPr>
                        <a:buNone/>
                      </a:pPr>
                      <a:r>
                        <a:rPr lang="en-US" sz="2400">
                          <a:latin typeface="Times New Roman" panose="02020603050405020304" charset="0"/>
                          <a:cs typeface="Times New Roman" panose="02020603050405020304" charset="0"/>
                        </a:rPr>
                        <a:t>      ADVANTAGE</a:t>
                      </a:r>
                      <a:endParaRPr lang="en-US" sz="2400">
                        <a:latin typeface="Times New Roman" panose="02020603050405020304" charset="0"/>
                        <a:cs typeface="Times New Roman" panose="02020603050405020304" charset="0"/>
                      </a:endParaRPr>
                    </a:p>
                  </a:txBody>
                  <a:tcPr/>
                </a:tc>
                <a:tc>
                  <a:txBody>
                    <a:bodyPr/>
                    <a:lstStyle/>
                    <a:p>
                      <a:pPr>
                        <a:buNone/>
                      </a:pPr>
                      <a:r>
                        <a:rPr lang="en-US" sz="2400">
                          <a:latin typeface="Times New Roman" panose="02020603050405020304" charset="0"/>
                          <a:cs typeface="Times New Roman" panose="02020603050405020304" charset="0"/>
                        </a:rPr>
                        <a:t>   DISADVANTAGE</a:t>
                      </a:r>
                      <a:endParaRPr lang="en-US" sz="2400">
                        <a:latin typeface="Times New Roman" panose="02020603050405020304" charset="0"/>
                        <a:cs typeface="Times New Roman" panose="02020603050405020304" charset="0"/>
                      </a:endParaRPr>
                    </a:p>
                  </a:txBody>
                  <a:tcPr/>
                </a:tc>
              </a:tr>
              <a:tr h="1920240">
                <a:tc>
                  <a:txBody>
                    <a:bodyPr/>
                    <a:lstStyle/>
                    <a:p>
                      <a:pPr>
                        <a:buNone/>
                      </a:pPr>
                      <a:r>
                        <a:rPr lang="en-US" sz="2000">
                          <a:latin typeface="Times New Roman" panose="02020603050405020304" charset="0"/>
                          <a:cs typeface="Times New Roman" panose="02020603050405020304" charset="0"/>
                          <a:sym typeface="+mn-ea"/>
                        </a:rPr>
                        <a:t>Implementing a real-time, AI-based, people detection and social distancing measuring system for Covid-19.</a:t>
                      </a:r>
                      <a:endParaRPr lang="en-US" sz="2000">
                        <a:latin typeface="Times New Roman" panose="02020603050405020304" charset="0"/>
                        <a:cs typeface="Times New Roman" panose="02020603050405020304" charset="0"/>
                      </a:endParaRPr>
                    </a:p>
                    <a:p>
                      <a:pPr>
                        <a:buNone/>
                      </a:pP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The proposed approach is applied to images acquired through thermal cameras, to establish a complete AI system for people tracking, social distancing classifcation, and body temperature monitoring.</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Can perform body temperature analysis.</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Comparatively low recall and more localization error.</a:t>
                      </a:r>
                      <a:endParaRPr lang="en-US" sz="2000">
                        <a:latin typeface="Times New Roman" panose="02020603050405020304" charset="0"/>
                        <a:cs typeface="Times New Roman" panose="02020603050405020304" charset="0"/>
                      </a:endParaRPr>
                    </a:p>
                  </a:txBody>
                  <a:tcPr/>
                </a:tc>
              </a:tr>
              <a:tr h="1259840">
                <a:tc>
                  <a:txBody>
                    <a:bodyPr/>
                    <a:lstStyle/>
                    <a:p>
                      <a:pPr>
                        <a:buNone/>
                      </a:pPr>
                      <a:r>
                        <a:rPr lang="en-US" sz="2000">
                          <a:latin typeface="Times New Roman" panose="02020603050405020304" charset="0"/>
                          <a:cs typeface="Times New Roman" panose="02020603050405020304" charset="0"/>
                        </a:rPr>
                        <a:t>Person Detection for Social Distancing and Safety Violation Alert based on Segmented </a:t>
                      </a:r>
                      <a:r>
                        <a:rPr lang="en-US" sz="1800">
                          <a:latin typeface="Times New Roman" panose="02020603050405020304" charset="0"/>
                          <a:cs typeface="Times New Roman" panose="02020603050405020304" charset="0"/>
                        </a:rPr>
                        <a:t>ROI</a:t>
                      </a:r>
                      <a:endParaRPr lang="en-US" sz="18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MobileNet Single Shot Multibox</a:t>
                      </a:r>
                      <a:endParaRPr lang="en-US" sz="2000">
                        <a:latin typeface="Times New Roman" panose="02020603050405020304" charset="0"/>
                        <a:cs typeface="Times New Roman" panose="02020603050405020304" charset="0"/>
                      </a:endParaRPr>
                    </a:p>
                    <a:p>
                      <a:pPr>
                        <a:buNone/>
                      </a:pPr>
                      <a:r>
                        <a:rPr lang="en-US" sz="2000">
                          <a:latin typeface="Times New Roman" panose="02020603050405020304" charset="0"/>
                          <a:cs typeface="Times New Roman" panose="02020603050405020304" charset="0"/>
                        </a:rPr>
                        <a:t>Detector (SSD) object tracking model and OpenCV library for</a:t>
                      </a:r>
                      <a:r>
                        <a:rPr lang="en-IN" altLang="en-US"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image processing.</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SSD has lower localization error.</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SSD does worse for smaller objects than bigger objects.</a:t>
                      </a:r>
                      <a:endParaRPr lang="en-US" sz="2000">
                        <a:latin typeface="Times New Roman" panose="02020603050405020304" charset="0"/>
                        <a:cs typeface="Times New Roman" panose="02020603050405020304" charset="0"/>
                      </a:endParaRPr>
                    </a:p>
                  </a:txBody>
                  <a:tcPr/>
                </a:tc>
              </a:tr>
              <a:tr h="1312545">
                <a:tc>
                  <a:txBody>
                    <a:bodyPr/>
                    <a:lstStyle/>
                    <a:p>
                      <a:pPr>
                        <a:buNone/>
                      </a:pPr>
                      <a:r>
                        <a:rPr lang="en-US" sz="2000">
                          <a:latin typeface="Times New Roman" panose="02020603050405020304" charset="0"/>
                          <a:cs typeface="Times New Roman" panose="02020603050405020304" charset="0"/>
                          <a:sym typeface="+mn-ea"/>
                        </a:rPr>
                        <a:t>Masked Face Detection Algorithm in the Dense Crowd Based on Federated Learning</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sym typeface="+mn-ea"/>
                        </a:rPr>
                        <a:t>A cascaded network is proposed: first is DRFL, the second is the SRNet20 network.</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sym typeface="+mn-ea"/>
                        </a:rPr>
                        <a:t>The purpose of masked face detection in dense crowds is achieved.</a:t>
                      </a:r>
                      <a:endParaRPr lang="en-US" sz="2000">
                        <a:latin typeface="Times New Roman" panose="02020603050405020304" charset="0"/>
                        <a:cs typeface="Times New Roman" panose="02020603050405020304" charset="0"/>
                      </a:endParaRPr>
                    </a:p>
                    <a:p>
                      <a:pPr>
                        <a:buNone/>
                      </a:pP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sym typeface="+mn-ea"/>
                        </a:rPr>
                        <a:t>Long-distance faces that are blurred or severely occluded.</a:t>
                      </a:r>
                      <a:endParaRPr lang="en-US" sz="2000">
                        <a:latin typeface="Times New Roman" panose="02020603050405020304" charset="0"/>
                        <a:cs typeface="Times New Roman" panose="02020603050405020304" charset="0"/>
                      </a:endParaRPr>
                    </a:p>
                    <a:p>
                      <a:pPr>
                        <a:buNone/>
                      </a:pPr>
                      <a:endParaRPr lang="en-US" sz="2000">
                        <a:latin typeface="Times New Roman" panose="02020603050405020304" charset="0"/>
                        <a:cs typeface="Times New Roman" panose="02020603050405020304" charset="0"/>
                      </a:endParaRPr>
                    </a:p>
                  </a:txBody>
                  <a:tcPr/>
                </a:tc>
              </a:tr>
              <a:tr h="2059940">
                <a:tc>
                  <a:txBody>
                    <a:bodyPr/>
                    <a:lstStyle/>
                    <a:p>
                      <a:pPr>
                        <a:buNone/>
                      </a:pPr>
                      <a:r>
                        <a:rPr lang="en-US" sz="2000">
                          <a:latin typeface="Times New Roman" panose="02020603050405020304" charset="0"/>
                          <a:cs typeface="Times New Roman" panose="02020603050405020304" charset="0"/>
                        </a:rPr>
                        <a:t>Social Distancing Detection Using Computer Vision </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sym typeface="+mn-ea"/>
                        </a:rPr>
                        <a:t>This paper proposes optimized faster region-based convolutional neural network methodology, which runs in real-time and is built using a Faster R-CNN, which is used for object detection</a:t>
                      </a:r>
                      <a:endParaRPr lang="en-US" sz="2000">
                        <a:latin typeface="Times New Roman" panose="02020603050405020304" charset="0"/>
                        <a:cs typeface="Times New Roman" panose="02020603050405020304" charset="0"/>
                        <a:sym typeface="+mn-ea"/>
                      </a:endParaRPr>
                    </a:p>
                  </a:txBody>
                  <a:tcPr/>
                </a:tc>
                <a:tc>
                  <a:txBody>
                    <a:bodyPr/>
                    <a:lstStyle/>
                    <a:p>
                      <a:pPr>
                        <a:buNone/>
                      </a:pPr>
                      <a:r>
                        <a:rPr lang="en-US" sz="2000">
                          <a:latin typeface="Times New Roman" panose="02020603050405020304" charset="0"/>
                          <a:cs typeface="Times New Roman" panose="02020603050405020304" charset="0"/>
                        </a:rPr>
                        <a:t>Drastically improves the training and detection time</a:t>
                      </a:r>
                      <a:endParaRPr lang="en-US" sz="2000">
                        <a:latin typeface="Times New Roman" panose="02020603050405020304" charset="0"/>
                        <a:cs typeface="Times New Roman" panose="02020603050405020304" charset="0"/>
                      </a:endParaRPr>
                    </a:p>
                  </a:txBody>
                  <a:tcPr/>
                </a:tc>
                <a:tc>
                  <a:txBody>
                    <a:bodyPr/>
                    <a:lstStyle/>
                    <a:p>
                      <a:pPr>
                        <a:buNone/>
                      </a:pPr>
                      <a:r>
                        <a:rPr lang="en-US" sz="2000">
                          <a:latin typeface="Times New Roman" panose="02020603050405020304" charset="0"/>
                          <a:cs typeface="Times New Roman" panose="02020603050405020304" charset="0"/>
                        </a:rPr>
                        <a:t> All samples from a single image may be correlated (i.e. their features are similar), the network may take a lot of time until reaching convergence.</a:t>
                      </a:r>
                      <a:endParaRPr lang="en-US" sz="2000">
                        <a:latin typeface="Times New Roman" panose="02020603050405020304" charset="0"/>
                        <a:cs typeface="Times New Roman" panose="02020603050405020304" charset="0"/>
                      </a:endParaRPr>
                    </a:p>
                  </a:txBody>
                  <a:tcPr/>
                </a:tc>
              </a:tr>
            </a:tbl>
          </a:graphicData>
        </a:graphic>
      </p:graphicFrame>
      <p:sp>
        <p:nvSpPr>
          <p:cNvPr id="3" name="Text Box 2"/>
          <p:cNvSpPr txBox="1"/>
          <p:nvPr/>
        </p:nvSpPr>
        <p:spPr>
          <a:xfrm>
            <a:off x="-260985" y="271145"/>
            <a:ext cx="298450" cy="368300"/>
          </a:xfrm>
          <a:prstGeom prst="rect">
            <a:avLst/>
          </a:prstGeom>
          <a:noFill/>
        </p:spPr>
        <p:txBody>
          <a:bodyPr wrap="none" rtlCol="0">
            <a:spAutoFit/>
          </a:bodyPr>
          <a:p>
            <a:r>
              <a:rPr lang="en-US"/>
              <a:t>7</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ext Box 1"/>
          <p:cNvSpPr txBox="1"/>
          <p:nvPr/>
        </p:nvSpPr>
        <p:spPr>
          <a:xfrm>
            <a:off x="2881630" y="167640"/>
            <a:ext cx="7528560" cy="768350"/>
          </a:xfrm>
          <a:prstGeom prst="rect">
            <a:avLst/>
          </a:prstGeom>
          <a:noFill/>
        </p:spPr>
        <p:txBody>
          <a:bodyPr wrap="none" rtlCol="0">
            <a:spAutoFit/>
          </a:bodyPr>
          <a:lstStyle/>
          <a:p>
            <a:r>
              <a:rPr lang="en-US" sz="4400"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PROPOSED METHODOLOGY</a:t>
            </a:r>
            <a:endParaRPr lang="en-US" sz="4400"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 name="Picture 5" descr="finalcrop"/>
          <p:cNvPicPr>
            <a:picLocks noChangeAspect="1"/>
          </p:cNvPicPr>
          <p:nvPr/>
        </p:nvPicPr>
        <p:blipFill>
          <a:blip r:embed="rId1"/>
          <a:stretch>
            <a:fillRect/>
          </a:stretch>
        </p:blipFill>
        <p:spPr>
          <a:xfrm>
            <a:off x="2249170" y="1131570"/>
            <a:ext cx="8547100" cy="5452745"/>
          </a:xfrm>
          <a:prstGeom prst="rect">
            <a:avLst/>
          </a:prstGeom>
        </p:spPr>
      </p:pic>
      <p:sp>
        <p:nvSpPr>
          <p:cNvPr id="3" name="Text Box 2"/>
          <p:cNvSpPr txBox="1"/>
          <p:nvPr/>
        </p:nvSpPr>
        <p:spPr>
          <a:xfrm>
            <a:off x="396875" y="485775"/>
            <a:ext cx="298450" cy="368300"/>
          </a:xfrm>
          <a:prstGeom prst="rect">
            <a:avLst/>
          </a:prstGeom>
          <a:noFill/>
        </p:spPr>
        <p:txBody>
          <a:bodyPr wrap="none" rtlCol="0">
            <a:spAutoFit/>
          </a:bodyPr>
          <a:p>
            <a:r>
              <a:rPr lang="en-US"/>
              <a:t>8</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6" name="矩形 125"/>
          <p:cNvSpPr/>
          <p:nvPr/>
        </p:nvSpPr>
        <p:spPr>
          <a:xfrm rot="5400000">
            <a:off x="39566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Text Box 6"/>
          <p:cNvSpPr txBox="1"/>
          <p:nvPr/>
        </p:nvSpPr>
        <p:spPr>
          <a:xfrm>
            <a:off x="2187575" y="528320"/>
            <a:ext cx="3467100" cy="583565"/>
          </a:xfrm>
          <a:prstGeom prst="rect">
            <a:avLst/>
          </a:prstGeom>
          <a:noFill/>
        </p:spPr>
        <p:txBody>
          <a:bodyPr wrap="none" rtlCol="0">
            <a:spAutoFit/>
          </a:bodyPr>
          <a:lstStyle/>
          <a:p>
            <a:pPr algn="l"/>
            <a:r>
              <a:rPr lang="en-US" sz="3200" b="1" u="sng">
                <a:latin typeface="Times New Roman" panose="02020603050405020304" charset="0"/>
                <a:cs typeface="Times New Roman" panose="02020603050405020304" charset="0"/>
                <a:sym typeface="+mn-ea"/>
              </a:rPr>
              <a:t>UML DIAGRAMS</a:t>
            </a:r>
            <a:endParaRPr lang="en-US" sz="3200" b="1" u="sng">
              <a:latin typeface="Times New Roman" panose="02020603050405020304" charset="0"/>
              <a:cs typeface="Times New Roman" panose="02020603050405020304" charset="0"/>
            </a:endParaRPr>
          </a:p>
        </p:txBody>
      </p:sp>
      <p:sp>
        <p:nvSpPr>
          <p:cNvPr id="8" name="Text Box 7"/>
          <p:cNvSpPr txBox="1"/>
          <p:nvPr/>
        </p:nvSpPr>
        <p:spPr>
          <a:xfrm>
            <a:off x="1135380" y="1312545"/>
            <a:ext cx="2119630" cy="368300"/>
          </a:xfrm>
          <a:prstGeom prst="rect">
            <a:avLst/>
          </a:prstGeom>
          <a:noFill/>
        </p:spPr>
        <p:txBody>
          <a:bodyPr wrap="none" rtlCol="0">
            <a:spAutoFit/>
          </a:bodyPr>
          <a:lstStyle/>
          <a:p>
            <a:r>
              <a:rPr lang="en-US" b="1" u="sng">
                <a:latin typeface="Times New Roman" panose="02020603050405020304" charset="0"/>
                <a:cs typeface="Times New Roman" panose="02020603050405020304" charset="0"/>
              </a:rPr>
              <a:t>CLASS DIAGRAM</a:t>
            </a:r>
            <a:endParaRPr lang="en-US" b="1" u="sng">
              <a:latin typeface="Times New Roman" panose="02020603050405020304" charset="0"/>
              <a:cs typeface="Times New Roman" panose="02020603050405020304" charset="0"/>
            </a:endParaRPr>
          </a:p>
        </p:txBody>
      </p:sp>
      <p:pic>
        <p:nvPicPr>
          <p:cNvPr id="10" name="Picture 10" descr="IMG_256"/>
          <p:cNvPicPr>
            <a:picLocks noChangeAspect="1"/>
          </p:cNvPicPr>
          <p:nvPr/>
        </p:nvPicPr>
        <p:blipFill>
          <a:blip r:embed="rId1"/>
          <a:stretch>
            <a:fillRect/>
          </a:stretch>
        </p:blipFill>
        <p:spPr>
          <a:xfrm>
            <a:off x="1854835" y="1881505"/>
            <a:ext cx="7545705" cy="4347845"/>
          </a:xfrm>
          <a:prstGeom prst="rect">
            <a:avLst/>
          </a:prstGeom>
          <a:noFill/>
          <a:ln w="9525">
            <a:noFill/>
          </a:ln>
        </p:spPr>
      </p:pic>
      <p:sp>
        <p:nvSpPr>
          <p:cNvPr id="2" name="Text Box 1"/>
          <p:cNvSpPr txBox="1"/>
          <p:nvPr/>
        </p:nvSpPr>
        <p:spPr>
          <a:xfrm>
            <a:off x="281940" y="528320"/>
            <a:ext cx="298450" cy="368300"/>
          </a:xfrm>
          <a:prstGeom prst="rect">
            <a:avLst/>
          </a:prstGeom>
          <a:noFill/>
        </p:spPr>
        <p:txBody>
          <a:bodyPr wrap="none" rtlCol="0">
            <a:spAutoFit/>
          </a:bodyPr>
          <a:p>
            <a:r>
              <a:rPr lang="en-US"/>
              <a:t>9</a:t>
            </a:r>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10142</Words>
  <Application>WPS Presentation</Application>
  <PresentationFormat>Widescreen</PresentationFormat>
  <Paragraphs>407</Paragraphs>
  <Slides>34</Slides>
  <Notes>3</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Arial</vt:lpstr>
      <vt:lpstr>SimSun</vt:lpstr>
      <vt:lpstr>Wingdings</vt:lpstr>
      <vt:lpstr>Impact</vt:lpstr>
      <vt:lpstr>Times New Roman</vt:lpstr>
      <vt:lpstr>Microsoft YaHei</vt:lpstr>
      <vt:lpstr>Arial Unicode MS</vt:lpstr>
      <vt:lpstr>Calibri Light</vt:lpstr>
      <vt:lpstr>Calibri</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pc</cp:lastModifiedBy>
  <cp:revision>59</cp:revision>
  <dcterms:created xsi:type="dcterms:W3CDTF">2017-12-01T03:08:00Z</dcterms:created>
  <dcterms:modified xsi:type="dcterms:W3CDTF">2022-06-27T16:50:25Z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1033-11.2.0.11156</vt:lpwstr>
  </property>
  <property fmtid="{D5CDD505-2E9C-101B-9397-08002B2CF9AE}" pid="3" name="ICV">
    <vt:lpwstr>71F9710F3574435FA1D96066E6241D30</vt:lpwstr>
  </property>
</Properties>
</file>